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75" r:id="rId3"/>
    <p:sldId id="313" r:id="rId4"/>
    <p:sldId id="314" r:id="rId5"/>
    <p:sldId id="316" r:id="rId6"/>
    <p:sldId id="317" r:id="rId7"/>
    <p:sldId id="302" r:id="rId8"/>
    <p:sldId id="320" r:id="rId9"/>
    <p:sldId id="321" r:id="rId10"/>
    <p:sldId id="322" r:id="rId11"/>
    <p:sldId id="31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CC66FF"/>
    <a:srgbClr val="CC00FF"/>
    <a:srgbClr val="A7F076"/>
    <a:srgbClr val="000000"/>
    <a:srgbClr val="BCE27E"/>
    <a:srgbClr val="B2DE82"/>
    <a:srgbClr val="DAE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A9B12A-D244-41FA-92E9-741B6F6D0649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18016-3BE1-4D07-BC58-D9D4EFAA8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989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-8205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A7F076">
                  <a:tint val="66000"/>
                  <a:satMod val="160000"/>
                </a:srgbClr>
              </a:gs>
              <a:gs pos="50000">
                <a:srgbClr val="A7F076">
                  <a:tint val="44500"/>
                  <a:satMod val="160000"/>
                </a:srgbClr>
              </a:gs>
              <a:gs pos="100000">
                <a:srgbClr val="A7F076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1000" dirty="0" smtClean="0">
                <a:latin typeface="Times New Roman"/>
                <a:ea typeface="Times New Roman"/>
              </a:rPr>
              <a:t>/</a:t>
            </a: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-35842" y="1002905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onotype Corsiva" pitchFamily="66" charset="0"/>
              </a:rPr>
              <a:t> </a:t>
            </a:r>
            <a:r>
              <a:rPr lang="ru-RU" sz="5400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C66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onotype Corsiva" pitchFamily="66" charset="0"/>
              </a:rPr>
              <a:t>Сказочные лабиринты игры</a:t>
            </a:r>
            <a:endParaRPr lang="ru-RU" sz="5400" b="1" i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CC66FF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96912" y="2199657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9900CC"/>
                </a:solidFill>
              </a:rPr>
              <a:t>Игровая технология </a:t>
            </a:r>
          </a:p>
          <a:p>
            <a:pPr algn="ctr"/>
            <a:r>
              <a:rPr lang="ru-RU" sz="2400" b="1" dirty="0" smtClean="0">
                <a:solidFill>
                  <a:srgbClr val="9900CC"/>
                </a:solidFill>
              </a:rPr>
              <a:t>интеллектуально-творческого развития детей</a:t>
            </a:r>
            <a:endParaRPr lang="ru-RU" sz="2400" b="1" dirty="0">
              <a:solidFill>
                <a:srgbClr val="9900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51820" y="6381328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9900CC"/>
                </a:solidFill>
              </a:rPr>
              <a:t>г</a:t>
            </a:r>
            <a:r>
              <a:rPr lang="ru-RU" sz="2000" dirty="0" smtClean="0">
                <a:solidFill>
                  <a:srgbClr val="9900CC"/>
                </a:solidFill>
              </a:rPr>
              <a:t>. Котлас, 2017 год</a:t>
            </a:r>
            <a:endParaRPr lang="ru-RU" sz="2000" dirty="0">
              <a:solidFill>
                <a:srgbClr val="9900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61308" y="5390663"/>
            <a:ext cx="3874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u="sng" dirty="0" smtClean="0">
              <a:solidFill>
                <a:srgbClr val="9900CC"/>
              </a:solidFill>
            </a:endParaRPr>
          </a:p>
          <a:p>
            <a:pPr algn="ctr"/>
            <a:r>
              <a:rPr lang="ru-RU" sz="2000" b="1" dirty="0" err="1" smtClean="0">
                <a:solidFill>
                  <a:srgbClr val="9900CC"/>
                </a:solidFill>
              </a:rPr>
              <a:t>Д.Н.Бородулина</a:t>
            </a:r>
            <a:r>
              <a:rPr lang="ru-RU" sz="2000" b="1" dirty="0" smtClean="0">
                <a:solidFill>
                  <a:srgbClr val="9900CC"/>
                </a:solidFill>
              </a:rPr>
              <a:t>, ст. воспитатель</a:t>
            </a:r>
            <a:endParaRPr lang="ru-RU" sz="2000" b="1" dirty="0">
              <a:solidFill>
                <a:srgbClr val="9900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3219" y="101601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9900CC"/>
                </a:solidFill>
              </a:rPr>
              <a:t>м</a:t>
            </a:r>
            <a:r>
              <a:rPr lang="ru-RU" sz="1600" dirty="0" smtClean="0">
                <a:solidFill>
                  <a:srgbClr val="9900CC"/>
                </a:solidFill>
              </a:rPr>
              <a:t>униципальное дошкольное образовательное учреждение</a:t>
            </a:r>
          </a:p>
          <a:p>
            <a:pPr algn="ctr"/>
            <a:r>
              <a:rPr lang="ru-RU" sz="1600" dirty="0" smtClean="0">
                <a:solidFill>
                  <a:srgbClr val="9900CC"/>
                </a:solidFill>
              </a:rPr>
              <a:t> «Детский сад № 3 «Незабудка»</a:t>
            </a:r>
            <a:endParaRPr lang="ru-RU" sz="1600" dirty="0">
              <a:solidFill>
                <a:srgbClr val="9900CC"/>
              </a:solidFill>
            </a:endParaRPr>
          </a:p>
        </p:txBody>
      </p:sp>
      <p:pic>
        <p:nvPicPr>
          <p:cNvPr id="13" name="Picture 2" descr="C:\Users\Дмитрий\Desktop\Герои Воскобовича\fiol.l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70"/>
          <a:stretch/>
        </p:blipFill>
        <p:spPr bwMode="auto">
          <a:xfrm>
            <a:off x="-35843" y="3420795"/>
            <a:ext cx="9144001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72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-3737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A7F076">
                  <a:tint val="66000"/>
                  <a:satMod val="160000"/>
                </a:srgbClr>
              </a:gs>
              <a:gs pos="50000">
                <a:srgbClr val="A7F076">
                  <a:tint val="44500"/>
                  <a:satMod val="160000"/>
                </a:srgbClr>
              </a:gs>
              <a:gs pos="100000">
                <a:srgbClr val="A7F076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6" name="Picture 2" descr="C:\Users\Дмитрий\Desktop\25Ym7uxoEO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75" y="836712"/>
            <a:ext cx="3030269" cy="454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Дмитрий\Desktop\700-nw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3" t="5341" r="20223" b="4615"/>
          <a:stretch/>
        </p:blipFill>
        <p:spPr bwMode="auto">
          <a:xfrm>
            <a:off x="3491880" y="240111"/>
            <a:ext cx="1838326" cy="267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28853" y="5398412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9900CC"/>
                </a:solidFill>
              </a:rPr>
              <a:t>Воскобович</a:t>
            </a:r>
            <a:r>
              <a:rPr lang="ru-RU" sz="2400" b="1" dirty="0" smtClean="0">
                <a:solidFill>
                  <a:srgbClr val="9900CC"/>
                </a:solidFill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rgbClr val="9900CC"/>
                </a:solidFill>
              </a:rPr>
              <a:t>Вячеслав Вадимович</a:t>
            </a:r>
            <a:endParaRPr lang="ru-RU" sz="2400" b="1" dirty="0">
              <a:solidFill>
                <a:srgbClr val="9900CC"/>
              </a:solidFill>
            </a:endParaRPr>
          </a:p>
        </p:txBody>
      </p:sp>
      <p:pic>
        <p:nvPicPr>
          <p:cNvPr id="10" name="Picture 2" descr="C:\Users\Дмитрий\Desktop\48f13e743af81495d53ba77c46c5c98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853" y="3327812"/>
            <a:ext cx="4737133" cy="327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2" t="5545" r="18480" b="6107"/>
          <a:stretch/>
        </p:blipFill>
        <p:spPr bwMode="auto">
          <a:xfrm>
            <a:off x="9483100" y="2575582"/>
            <a:ext cx="2581275" cy="366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0" t="6038" r="18041" b="6760"/>
          <a:stretch/>
        </p:blipFill>
        <p:spPr bwMode="auto">
          <a:xfrm>
            <a:off x="7331099" y="251571"/>
            <a:ext cx="1691653" cy="2545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 descr="C:\Users\Дмитрий\Desktop\voskobovich.korablik-bryzg-bryzg-larchik_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552" y="3437037"/>
            <a:ext cx="2254292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947" y="825302"/>
            <a:ext cx="1931410" cy="241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24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70717" cy="6858000"/>
          </a:xfrm>
          <a:prstGeom prst="rect">
            <a:avLst/>
          </a:prstGeom>
          <a:gradFill flip="none" rotWithShape="1">
            <a:gsLst>
              <a:gs pos="0">
                <a:srgbClr val="A7F076">
                  <a:tint val="66000"/>
                  <a:satMod val="160000"/>
                </a:srgbClr>
              </a:gs>
              <a:gs pos="50000">
                <a:srgbClr val="A7F076">
                  <a:tint val="44500"/>
                  <a:satMod val="160000"/>
                </a:srgbClr>
              </a:gs>
              <a:gs pos="100000">
                <a:srgbClr val="A7F076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02"/>
          <a:stretch/>
        </p:blipFill>
        <p:spPr bwMode="auto">
          <a:xfrm>
            <a:off x="683568" y="695950"/>
            <a:ext cx="3312368" cy="546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05383"/>
            <a:ext cx="3600400" cy="5434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619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70717" cy="6858000"/>
          </a:xfrm>
          <a:prstGeom prst="rect">
            <a:avLst/>
          </a:prstGeom>
          <a:gradFill flip="none" rotWithShape="1">
            <a:gsLst>
              <a:gs pos="0">
                <a:srgbClr val="A7F076">
                  <a:tint val="66000"/>
                  <a:satMod val="160000"/>
                </a:srgbClr>
              </a:gs>
              <a:gs pos="50000">
                <a:srgbClr val="A7F076">
                  <a:tint val="44500"/>
                  <a:satMod val="160000"/>
                </a:srgbClr>
              </a:gs>
              <a:gs pos="100000">
                <a:srgbClr val="A7F076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3200" u="sng" dirty="0" smtClean="0">
              <a:solidFill>
                <a:srgbClr val="99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2251" y="606511"/>
            <a:ext cx="79821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340">
              <a:spcAft>
                <a:spcPts val="0"/>
              </a:spcAft>
            </a:pPr>
            <a:r>
              <a:rPr lang="ru-RU" sz="2400" dirty="0">
                <a:solidFill>
                  <a:srgbClr val="99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1. </a:t>
            </a:r>
            <a:r>
              <a:rPr lang="ru-RU" sz="2400" dirty="0" smtClean="0">
                <a:solidFill>
                  <a:srgbClr val="99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Многофункциональность</a:t>
            </a:r>
            <a:endParaRPr lang="ru-RU" sz="2400" dirty="0">
              <a:solidFill>
                <a:srgbClr val="99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spcAft>
                <a:spcPts val="0"/>
              </a:spcAft>
            </a:pPr>
            <a:r>
              <a:rPr lang="ru-RU" sz="2400" dirty="0">
                <a:solidFill>
                  <a:srgbClr val="99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2. </a:t>
            </a:r>
            <a:r>
              <a:rPr lang="ru-RU" sz="2400" dirty="0" smtClean="0">
                <a:solidFill>
                  <a:srgbClr val="99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Вариативность</a:t>
            </a:r>
            <a:endParaRPr lang="ru-RU" sz="2400" dirty="0">
              <a:solidFill>
                <a:srgbClr val="99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spcAft>
                <a:spcPts val="0"/>
              </a:spcAft>
            </a:pPr>
            <a:r>
              <a:rPr lang="ru-RU" sz="2400" dirty="0">
                <a:solidFill>
                  <a:srgbClr val="99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3. Творческий потенциал каждой </a:t>
            </a:r>
            <a:r>
              <a:rPr lang="ru-RU" sz="2400" dirty="0" smtClean="0">
                <a:solidFill>
                  <a:srgbClr val="99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игры</a:t>
            </a:r>
            <a:endParaRPr lang="ru-RU" sz="2400" dirty="0">
              <a:solidFill>
                <a:srgbClr val="99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spcAft>
                <a:spcPts val="0"/>
              </a:spcAft>
            </a:pPr>
            <a:r>
              <a:rPr lang="ru-RU" sz="2400" dirty="0">
                <a:solidFill>
                  <a:srgbClr val="99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5. Широта возрастного диапазона участников </a:t>
            </a:r>
            <a:r>
              <a:rPr lang="ru-RU" sz="2400" dirty="0" smtClean="0">
                <a:solidFill>
                  <a:srgbClr val="99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игры</a:t>
            </a:r>
            <a:endParaRPr lang="ru-RU" sz="2400" dirty="0">
              <a:solidFill>
                <a:srgbClr val="99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spcAft>
                <a:spcPts val="0"/>
              </a:spcAft>
            </a:pPr>
            <a:r>
              <a:rPr lang="ru-RU" sz="2400" dirty="0">
                <a:solidFill>
                  <a:srgbClr val="99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6.Универсальность </a:t>
            </a:r>
            <a:r>
              <a:rPr lang="ru-RU" sz="2400" dirty="0" smtClean="0">
                <a:solidFill>
                  <a:srgbClr val="99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использования</a:t>
            </a:r>
            <a:endParaRPr lang="ru-RU" sz="2400" dirty="0">
              <a:solidFill>
                <a:srgbClr val="99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180340">
              <a:spcAft>
                <a:spcPts val="0"/>
              </a:spcAft>
            </a:pPr>
            <a:r>
              <a:rPr lang="ru-RU" sz="2400" dirty="0">
                <a:solidFill>
                  <a:srgbClr val="99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7. Интеграция образовательных </a:t>
            </a:r>
            <a:r>
              <a:rPr lang="ru-RU" sz="2400" dirty="0" smtClean="0">
                <a:solidFill>
                  <a:srgbClr val="9900CC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областей</a:t>
            </a:r>
            <a:endParaRPr lang="ru-RU" sz="2400" dirty="0">
              <a:solidFill>
                <a:srgbClr val="99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8174" y="188640"/>
            <a:ext cx="5400600" cy="417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solidFill>
                  <a:srgbClr val="9900CC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ПРИНЦИПЫ ТЕХНОЛОГИИ:</a:t>
            </a:r>
            <a:endParaRPr lang="ru-RU" sz="2000" b="1" dirty="0">
              <a:solidFill>
                <a:srgbClr val="9900CC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245281"/>
              </p:ext>
            </p:extLst>
          </p:nvPr>
        </p:nvGraphicFramePr>
        <p:xfrm>
          <a:off x="467544" y="2996952"/>
          <a:ext cx="8352928" cy="3577321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014846"/>
                <a:gridCol w="5338082"/>
              </a:tblGrid>
              <a:tr h="2799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Образовательная область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Задачи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52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Познавательное развитие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</a:t>
                      </a:r>
                      <a:r>
                        <a:rPr lang="ru-RU" sz="1600" dirty="0" smtClean="0">
                          <a:effectLst/>
                        </a:rPr>
                        <a:t>Развивать </a:t>
                      </a:r>
                      <a:r>
                        <a:rPr lang="ru-RU" sz="1600" dirty="0">
                          <a:effectLst/>
                        </a:rPr>
                        <a:t>интеллектуальные способности и творческое </a:t>
                      </a:r>
                      <a:r>
                        <a:rPr lang="ru-RU" sz="1600" dirty="0" smtClean="0">
                          <a:effectLst/>
                        </a:rPr>
                        <a:t>воображение</a:t>
                      </a:r>
                      <a:endParaRPr lang="ru-RU" sz="16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</a:t>
                      </a:r>
                      <a:r>
                        <a:rPr lang="ru-RU" sz="1600" dirty="0" smtClean="0">
                          <a:effectLst/>
                        </a:rPr>
                        <a:t>Знакомить </a:t>
                      </a:r>
                      <a:r>
                        <a:rPr lang="ru-RU" sz="1600" dirty="0">
                          <a:effectLst/>
                        </a:rPr>
                        <a:t>детей с различными геометрическими </a:t>
                      </a:r>
                      <a:r>
                        <a:rPr lang="ru-RU" sz="1600" dirty="0" smtClean="0">
                          <a:effectLst/>
                        </a:rPr>
                        <a:t>формами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913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Социально – коммуникативное развитие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</a:t>
                      </a:r>
                      <a:r>
                        <a:rPr lang="ru-RU" sz="1600" dirty="0" smtClean="0">
                          <a:effectLst/>
                        </a:rPr>
                        <a:t>Учить </a:t>
                      </a:r>
                      <a:r>
                        <a:rPr lang="ru-RU" sz="1600" dirty="0">
                          <a:effectLst/>
                        </a:rPr>
                        <a:t>играть, общаясь друг с </a:t>
                      </a:r>
                      <a:r>
                        <a:rPr lang="ru-RU" sz="1600" dirty="0" smtClean="0">
                          <a:effectLst/>
                        </a:rPr>
                        <a:t>другом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68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Художественно – эстетическое развитие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Составлять узоры и картины из геометрических </a:t>
                      </a:r>
                      <a:r>
                        <a:rPr lang="ru-RU" sz="1600" dirty="0" smtClean="0">
                          <a:effectLst/>
                        </a:rPr>
                        <a:t>фигур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3767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Речевое развитие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</a:rPr>
                        <a:t>-</a:t>
                      </a:r>
                      <a:r>
                        <a:rPr lang="ru-RU" sz="1600" baseline="0" dirty="0" smtClean="0">
                          <a:effectLst/>
                        </a:rPr>
                        <a:t> Р</a:t>
                      </a:r>
                      <a:r>
                        <a:rPr lang="ru-RU" sz="1600" dirty="0" smtClean="0">
                          <a:effectLst/>
                        </a:rPr>
                        <a:t>азвивать связную речь</a:t>
                      </a:r>
                      <a:r>
                        <a:rPr lang="ru-RU" sz="1600" baseline="0" dirty="0" smtClean="0">
                          <a:effectLst/>
                        </a:rPr>
                        <a:t> (п</a:t>
                      </a:r>
                      <a:r>
                        <a:rPr lang="ru-RU" sz="1600" dirty="0" smtClean="0">
                          <a:effectLst/>
                        </a:rPr>
                        <a:t>утешествуя </a:t>
                      </a:r>
                      <a:r>
                        <a:rPr lang="ru-RU" sz="1600" dirty="0">
                          <a:effectLst/>
                        </a:rPr>
                        <a:t>по лабиринтам </a:t>
                      </a:r>
                      <a:r>
                        <a:rPr lang="ru-RU" sz="1600" dirty="0" smtClean="0">
                          <a:effectLst/>
                        </a:rPr>
                        <a:t> игры, </a:t>
                      </a:r>
                      <a:r>
                        <a:rPr lang="ru-RU" sz="1600" dirty="0">
                          <a:effectLst/>
                        </a:rPr>
                        <a:t>ребёнок словесно описывает свой путь и ищет решение возникающих проблемных </a:t>
                      </a:r>
                      <a:r>
                        <a:rPr lang="ru-RU" sz="1600" dirty="0" smtClean="0">
                          <a:effectLst/>
                        </a:rPr>
                        <a:t>ситуаций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84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Физическое развитие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Развивать </a:t>
                      </a:r>
                      <a:r>
                        <a:rPr lang="ru-RU" sz="1600" dirty="0">
                          <a:effectLst/>
                        </a:rPr>
                        <a:t>мелкую </a:t>
                      </a:r>
                      <a:r>
                        <a:rPr lang="ru-RU" sz="1600" dirty="0" smtClean="0">
                          <a:effectLst/>
                        </a:rPr>
                        <a:t>моторику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058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615" y="0"/>
            <a:ext cx="9170717" cy="6858000"/>
          </a:xfrm>
          <a:prstGeom prst="rect">
            <a:avLst/>
          </a:prstGeom>
          <a:gradFill flip="none" rotWithShape="1">
            <a:gsLst>
              <a:gs pos="0">
                <a:srgbClr val="A7F076">
                  <a:tint val="66000"/>
                  <a:satMod val="160000"/>
                </a:srgbClr>
              </a:gs>
              <a:gs pos="50000">
                <a:srgbClr val="A7F076">
                  <a:tint val="44500"/>
                  <a:satMod val="160000"/>
                </a:srgbClr>
              </a:gs>
              <a:gs pos="100000">
                <a:srgbClr val="A7F076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3200" dirty="0">
              <a:solidFill>
                <a:srgbClr val="CC66FF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4098" name="Picture 2" descr="F:\Воскобович\40EX77q4vag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9" r="20326" b="12023"/>
          <a:stretch/>
        </p:blipFill>
        <p:spPr bwMode="auto">
          <a:xfrm>
            <a:off x="179511" y="272613"/>
            <a:ext cx="4387211" cy="314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5"/>
          <a:stretch/>
        </p:blipFill>
        <p:spPr bwMode="auto">
          <a:xfrm>
            <a:off x="4839368" y="260349"/>
            <a:ext cx="4053112" cy="3156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190" y="3573016"/>
            <a:ext cx="461906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782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615" y="0"/>
            <a:ext cx="9170717" cy="6858000"/>
          </a:xfrm>
          <a:prstGeom prst="rect">
            <a:avLst/>
          </a:prstGeom>
          <a:gradFill flip="none" rotWithShape="1">
            <a:gsLst>
              <a:gs pos="0">
                <a:srgbClr val="A7F076">
                  <a:tint val="66000"/>
                  <a:satMod val="160000"/>
                </a:srgbClr>
              </a:gs>
              <a:gs pos="50000">
                <a:srgbClr val="A7F076">
                  <a:tint val="44500"/>
                  <a:satMod val="160000"/>
                </a:srgbClr>
              </a:gs>
              <a:gs pos="100000">
                <a:srgbClr val="A7F076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3200" dirty="0">
              <a:solidFill>
                <a:srgbClr val="CC66FF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6" b="16342"/>
          <a:stretch/>
        </p:blipFill>
        <p:spPr bwMode="auto">
          <a:xfrm>
            <a:off x="5076056" y="529444"/>
            <a:ext cx="3614313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12676"/>
            <a:ext cx="3672408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3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70717" cy="6858000"/>
          </a:xfrm>
          <a:prstGeom prst="rect">
            <a:avLst/>
          </a:prstGeom>
          <a:gradFill flip="none" rotWithShape="1">
            <a:gsLst>
              <a:gs pos="0">
                <a:srgbClr val="A7F076">
                  <a:tint val="66000"/>
                  <a:satMod val="160000"/>
                </a:srgbClr>
              </a:gs>
              <a:gs pos="50000">
                <a:srgbClr val="A7F076">
                  <a:tint val="44500"/>
                  <a:satMod val="160000"/>
                </a:srgbClr>
              </a:gs>
              <a:gs pos="100000">
                <a:srgbClr val="A7F076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074" name="Picture 2" descr="C:\Users\Дмитрий\Desktop\main_i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051" y="2816349"/>
            <a:ext cx="2644494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Дмитрий\Desktop\1f802a81d7c211e495e7002590d978dd_35221c7afa0e11e6811f00155d647d04.resiz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2562764" cy="391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Дмитрий\Desktop\vosko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770" y="395802"/>
            <a:ext cx="5261023" cy="2724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1" r="9759" b="9117"/>
          <a:stretch/>
        </p:blipFill>
        <p:spPr bwMode="auto">
          <a:xfrm>
            <a:off x="5004048" y="3501008"/>
            <a:ext cx="3801605" cy="276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39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-13083"/>
            <a:ext cx="9170717" cy="6858000"/>
          </a:xfrm>
          <a:prstGeom prst="rect">
            <a:avLst/>
          </a:prstGeom>
          <a:gradFill flip="none" rotWithShape="1">
            <a:gsLst>
              <a:gs pos="0">
                <a:srgbClr val="A7F076">
                  <a:tint val="66000"/>
                  <a:satMod val="160000"/>
                </a:srgbClr>
              </a:gs>
              <a:gs pos="50000">
                <a:srgbClr val="A7F076">
                  <a:tint val="44500"/>
                  <a:satMod val="160000"/>
                </a:srgbClr>
              </a:gs>
              <a:gs pos="100000">
                <a:srgbClr val="A7F076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97424" y="573484"/>
            <a:ext cx="5112568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>
              <a:spcBef>
                <a:spcPts val="1200"/>
              </a:spcBef>
            </a:pPr>
            <a:r>
              <a:rPr lang="ru-RU" sz="2400" b="1" dirty="0" smtClean="0">
                <a:solidFill>
                  <a:srgbClr val="9900CC"/>
                </a:solidFill>
              </a:rPr>
              <a:t>Задачи:</a:t>
            </a:r>
          </a:p>
          <a:p>
            <a:pPr marL="36000">
              <a:spcBef>
                <a:spcPts val="1200"/>
              </a:spcBef>
            </a:pPr>
            <a:r>
              <a:rPr lang="ru-RU" sz="2400" dirty="0" smtClean="0">
                <a:solidFill>
                  <a:srgbClr val="9900CC"/>
                </a:solidFill>
              </a:rPr>
              <a:t>1.Изучить </a:t>
            </a:r>
            <a:r>
              <a:rPr lang="ru-RU" sz="2400" dirty="0">
                <a:solidFill>
                  <a:srgbClr val="9900CC"/>
                </a:solidFill>
              </a:rPr>
              <a:t>методическую литературу и опыт других ДОУ по данной </a:t>
            </a:r>
            <a:r>
              <a:rPr lang="ru-RU" sz="2400" dirty="0" smtClean="0">
                <a:solidFill>
                  <a:srgbClr val="9900CC"/>
                </a:solidFill>
              </a:rPr>
              <a:t>теме</a:t>
            </a:r>
            <a:endParaRPr lang="ru-RU" sz="2400" dirty="0">
              <a:solidFill>
                <a:srgbClr val="9900CC"/>
              </a:solidFill>
            </a:endParaRPr>
          </a:p>
          <a:p>
            <a:pPr marL="36000">
              <a:spcBef>
                <a:spcPts val="1200"/>
              </a:spcBef>
            </a:pPr>
            <a:r>
              <a:rPr lang="ru-RU" sz="2400" dirty="0">
                <a:solidFill>
                  <a:srgbClr val="9900CC"/>
                </a:solidFill>
              </a:rPr>
              <a:t>2. Провести обучение педагогов данной </a:t>
            </a:r>
            <a:r>
              <a:rPr lang="ru-RU" sz="2400" dirty="0" smtClean="0">
                <a:solidFill>
                  <a:srgbClr val="9900CC"/>
                </a:solidFill>
              </a:rPr>
              <a:t>технологии</a:t>
            </a:r>
            <a:endParaRPr lang="ru-RU" sz="2400" dirty="0">
              <a:solidFill>
                <a:srgbClr val="9900CC"/>
              </a:solidFill>
            </a:endParaRPr>
          </a:p>
          <a:p>
            <a:pPr marL="36000">
              <a:spcBef>
                <a:spcPts val="1200"/>
              </a:spcBef>
            </a:pPr>
            <a:r>
              <a:rPr lang="ru-RU" sz="2400" dirty="0">
                <a:solidFill>
                  <a:srgbClr val="9900CC"/>
                </a:solidFill>
              </a:rPr>
              <a:t>3. Создать предметно-развивающую среду «Фиолетовый лес» в группах </a:t>
            </a:r>
            <a:r>
              <a:rPr lang="ru-RU" sz="2400" dirty="0" smtClean="0">
                <a:solidFill>
                  <a:srgbClr val="9900CC"/>
                </a:solidFill>
              </a:rPr>
              <a:t>ДОУ</a:t>
            </a:r>
            <a:endParaRPr lang="ru-RU" sz="2400" dirty="0">
              <a:solidFill>
                <a:srgbClr val="9900CC"/>
              </a:solidFill>
            </a:endParaRPr>
          </a:p>
          <a:p>
            <a:pPr marL="36000">
              <a:spcBef>
                <a:spcPts val="1200"/>
              </a:spcBef>
            </a:pPr>
            <a:r>
              <a:rPr lang="ru-RU" sz="2400" dirty="0">
                <a:solidFill>
                  <a:srgbClr val="9900CC"/>
                </a:solidFill>
              </a:rPr>
              <a:t>4. Разработать перспективное планирование по возрастным </a:t>
            </a:r>
            <a:r>
              <a:rPr lang="ru-RU" sz="2400" dirty="0" smtClean="0">
                <a:solidFill>
                  <a:srgbClr val="9900CC"/>
                </a:solidFill>
              </a:rPr>
              <a:t>группам</a:t>
            </a:r>
            <a:endParaRPr lang="ru-RU" sz="2400" dirty="0">
              <a:solidFill>
                <a:srgbClr val="9900CC"/>
              </a:solidFill>
            </a:endParaRPr>
          </a:p>
          <a:p>
            <a:pPr marL="36000">
              <a:spcBef>
                <a:spcPts val="1200"/>
              </a:spcBef>
            </a:pPr>
            <a:r>
              <a:rPr lang="ru-RU" sz="2400" dirty="0">
                <a:solidFill>
                  <a:srgbClr val="9900CC"/>
                </a:solidFill>
              </a:rPr>
              <a:t>5.Создать диагностический материал по данному </a:t>
            </a:r>
            <a:r>
              <a:rPr lang="ru-RU" sz="2400" dirty="0" smtClean="0">
                <a:solidFill>
                  <a:srgbClr val="9900CC"/>
                </a:solidFill>
              </a:rPr>
              <a:t>направлению</a:t>
            </a:r>
            <a:endParaRPr lang="ru-RU" sz="3200" dirty="0">
              <a:solidFill>
                <a:srgbClr val="9900CC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5976"/>
            <a:ext cx="3104876" cy="6039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881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-11017"/>
            <a:ext cx="9170717" cy="6858000"/>
          </a:xfrm>
          <a:prstGeom prst="rect">
            <a:avLst/>
          </a:prstGeom>
          <a:gradFill flip="none" rotWithShape="1">
            <a:gsLst>
              <a:gs pos="0">
                <a:srgbClr val="A7F076">
                  <a:tint val="66000"/>
                  <a:satMod val="160000"/>
                </a:srgbClr>
              </a:gs>
              <a:gs pos="50000">
                <a:srgbClr val="A7F076">
                  <a:tint val="44500"/>
                  <a:satMod val="160000"/>
                </a:srgbClr>
              </a:gs>
              <a:gs pos="100000">
                <a:srgbClr val="A7F076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7170" name="Picture 2" descr="F:\Воскобович\img2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9"/>
          <a:stretch/>
        </p:blipFill>
        <p:spPr bwMode="auto">
          <a:xfrm rot="16200000">
            <a:off x="1494118" y="3076475"/>
            <a:ext cx="2979673" cy="423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Воскобович\img2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5"/>
          <a:stretch/>
        </p:blipFill>
        <p:spPr bwMode="auto">
          <a:xfrm rot="11212166">
            <a:off x="5473567" y="1942342"/>
            <a:ext cx="3185449" cy="456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76696" y="116632"/>
            <a:ext cx="841578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>
              <a:spcBef>
                <a:spcPts val="1200"/>
              </a:spcBef>
            </a:pPr>
            <a:r>
              <a:rPr lang="ru-RU" sz="2400" b="1" dirty="0" smtClean="0">
                <a:solidFill>
                  <a:srgbClr val="9900CC"/>
                </a:solidFill>
              </a:rPr>
              <a:t>Изучение технологии</a:t>
            </a:r>
          </a:p>
          <a:p>
            <a:pPr marL="36000"/>
            <a:r>
              <a:rPr lang="ru-RU" sz="2000" dirty="0" smtClean="0">
                <a:solidFill>
                  <a:srgbClr val="9900CC"/>
                </a:solidFill>
              </a:rPr>
              <a:t>- декабрь </a:t>
            </a:r>
            <a:r>
              <a:rPr lang="ru-RU" sz="2000" dirty="0">
                <a:solidFill>
                  <a:srgbClr val="9900CC"/>
                </a:solidFill>
              </a:rPr>
              <a:t>2016 </a:t>
            </a:r>
            <a:r>
              <a:rPr lang="ru-RU" sz="2000" dirty="0" smtClean="0">
                <a:solidFill>
                  <a:srgbClr val="9900CC"/>
                </a:solidFill>
              </a:rPr>
              <a:t>- научно-практический веб-семинар </a:t>
            </a:r>
            <a:r>
              <a:rPr lang="ru-RU" sz="2000" dirty="0">
                <a:solidFill>
                  <a:srgbClr val="9900CC"/>
                </a:solidFill>
              </a:rPr>
              <a:t>«Технологии «Сказочные лабиринты игры» в ДОО и </a:t>
            </a:r>
            <a:r>
              <a:rPr lang="ru-RU" sz="2000" dirty="0" smtClean="0">
                <a:solidFill>
                  <a:srgbClr val="9900CC"/>
                </a:solidFill>
              </a:rPr>
              <a:t>школе», </a:t>
            </a:r>
            <a:r>
              <a:rPr lang="ru-RU" sz="2000" dirty="0" err="1" smtClean="0">
                <a:solidFill>
                  <a:srgbClr val="9900CC"/>
                </a:solidFill>
              </a:rPr>
              <a:t>вебинар</a:t>
            </a:r>
            <a:r>
              <a:rPr lang="ru-RU" sz="2000" dirty="0" smtClean="0">
                <a:solidFill>
                  <a:srgbClr val="9900CC"/>
                </a:solidFill>
              </a:rPr>
              <a:t> </a:t>
            </a:r>
            <a:r>
              <a:rPr lang="ru-RU" sz="2000" dirty="0">
                <a:solidFill>
                  <a:srgbClr val="9900CC"/>
                </a:solidFill>
              </a:rPr>
              <a:t>«Инновационные технологии в конструировании </a:t>
            </a:r>
            <a:r>
              <a:rPr lang="ru-RU" sz="2000" dirty="0" smtClean="0">
                <a:solidFill>
                  <a:srgbClr val="9900CC"/>
                </a:solidFill>
              </a:rPr>
              <a:t>на </a:t>
            </a:r>
            <a:r>
              <a:rPr lang="ru-RU" sz="2000" dirty="0">
                <a:solidFill>
                  <a:srgbClr val="9900CC"/>
                </a:solidFill>
              </a:rPr>
              <a:t>примере игр </a:t>
            </a:r>
            <a:r>
              <a:rPr lang="ru-RU" sz="2000" dirty="0" err="1" smtClean="0">
                <a:solidFill>
                  <a:srgbClr val="9900CC"/>
                </a:solidFill>
              </a:rPr>
              <a:t>Воскобовича</a:t>
            </a:r>
            <a:r>
              <a:rPr lang="ru-RU" sz="2000" dirty="0" smtClean="0">
                <a:solidFill>
                  <a:srgbClr val="9900CC"/>
                </a:solidFill>
              </a:rPr>
              <a:t>», </a:t>
            </a:r>
          </a:p>
          <a:p>
            <a:pPr marL="378900" indent="-342900">
              <a:buFontTx/>
              <a:buChar char="-"/>
            </a:pPr>
            <a:r>
              <a:rPr lang="ru-RU" sz="2000" dirty="0" smtClean="0">
                <a:solidFill>
                  <a:srgbClr val="9900CC"/>
                </a:solidFill>
              </a:rPr>
              <a:t>февраль 2017 -  </a:t>
            </a:r>
            <a:r>
              <a:rPr lang="ru-RU" sz="2000" dirty="0" err="1" smtClean="0">
                <a:solidFill>
                  <a:srgbClr val="9900CC"/>
                </a:solidFill>
              </a:rPr>
              <a:t>вебинар</a:t>
            </a:r>
            <a:r>
              <a:rPr lang="ru-RU" sz="2000" dirty="0" smtClean="0">
                <a:solidFill>
                  <a:srgbClr val="9900CC"/>
                </a:solidFill>
              </a:rPr>
              <a:t> </a:t>
            </a:r>
            <a:r>
              <a:rPr lang="ru-RU" sz="2000" dirty="0">
                <a:solidFill>
                  <a:srgbClr val="9900CC"/>
                </a:solidFill>
              </a:rPr>
              <a:t>«Формирование </a:t>
            </a:r>
          </a:p>
          <a:p>
            <a:pPr marL="36000"/>
            <a:r>
              <a:rPr lang="ru-RU" sz="2000" dirty="0" smtClean="0">
                <a:solidFill>
                  <a:srgbClr val="9900CC"/>
                </a:solidFill>
              </a:rPr>
              <a:t>представлений </a:t>
            </a:r>
            <a:r>
              <a:rPr lang="ru-RU" sz="2000" dirty="0">
                <a:solidFill>
                  <a:srgbClr val="9900CC"/>
                </a:solidFill>
              </a:rPr>
              <a:t>детей о цветах с помощью </a:t>
            </a:r>
            <a:endParaRPr lang="ru-RU" sz="2000" dirty="0" smtClean="0">
              <a:solidFill>
                <a:srgbClr val="9900CC"/>
              </a:solidFill>
            </a:endParaRPr>
          </a:p>
          <a:p>
            <a:pPr marL="36000"/>
            <a:r>
              <a:rPr lang="ru-RU" sz="2000" dirty="0" smtClean="0">
                <a:solidFill>
                  <a:srgbClr val="9900CC"/>
                </a:solidFill>
              </a:rPr>
              <a:t>технологии </a:t>
            </a:r>
            <a:r>
              <a:rPr lang="ru-RU" sz="2000" dirty="0">
                <a:solidFill>
                  <a:srgbClr val="9900CC"/>
                </a:solidFill>
              </a:rPr>
              <a:t>«Сказочные лабиринты игры</a:t>
            </a:r>
            <a:r>
              <a:rPr lang="ru-RU" sz="2000" dirty="0" smtClean="0">
                <a:solidFill>
                  <a:srgbClr val="9900CC"/>
                </a:solidFill>
              </a:rPr>
              <a:t>» </a:t>
            </a:r>
          </a:p>
          <a:p>
            <a:pPr marL="378900" indent="-342900">
              <a:buFontTx/>
              <a:buChar char="-"/>
            </a:pPr>
            <a:r>
              <a:rPr lang="ru-RU" sz="2000" dirty="0">
                <a:solidFill>
                  <a:srgbClr val="9900CC"/>
                </a:solidFill>
              </a:rPr>
              <a:t>а</a:t>
            </a:r>
            <a:r>
              <a:rPr lang="ru-RU" sz="2000" dirty="0" smtClean="0">
                <a:solidFill>
                  <a:srgbClr val="9900CC"/>
                </a:solidFill>
              </a:rPr>
              <a:t>прель 2017 - </a:t>
            </a:r>
            <a:r>
              <a:rPr lang="ru-RU" sz="2000" dirty="0" err="1" smtClean="0">
                <a:solidFill>
                  <a:srgbClr val="9900CC"/>
                </a:solidFill>
              </a:rPr>
              <a:t>вебинар</a:t>
            </a:r>
            <a:endParaRPr lang="ru-RU" sz="2000" dirty="0" smtClean="0">
              <a:solidFill>
                <a:srgbClr val="9900CC"/>
              </a:solidFill>
            </a:endParaRPr>
          </a:p>
          <a:p>
            <a:pPr marL="36000"/>
            <a:r>
              <a:rPr lang="ru-RU" sz="2000" dirty="0" smtClean="0">
                <a:solidFill>
                  <a:srgbClr val="9900CC"/>
                </a:solidFill>
              </a:rPr>
              <a:t> </a:t>
            </a:r>
            <a:r>
              <a:rPr lang="ru-RU" sz="2000" dirty="0">
                <a:solidFill>
                  <a:srgbClr val="9900CC"/>
                </a:solidFill>
              </a:rPr>
              <a:t>«Прогулка по Фиолетовому лесу или </a:t>
            </a:r>
            <a:endParaRPr lang="ru-RU" sz="2000" dirty="0" smtClean="0">
              <a:solidFill>
                <a:srgbClr val="9900CC"/>
              </a:solidFill>
            </a:endParaRPr>
          </a:p>
          <a:p>
            <a:pPr marL="36000"/>
            <a:r>
              <a:rPr lang="ru-RU" sz="2000" dirty="0" smtClean="0">
                <a:solidFill>
                  <a:srgbClr val="9900CC"/>
                </a:solidFill>
              </a:rPr>
              <a:t>формирование </a:t>
            </a:r>
            <a:r>
              <a:rPr lang="ru-RU" sz="2000" dirty="0">
                <a:solidFill>
                  <a:srgbClr val="9900CC"/>
                </a:solidFill>
              </a:rPr>
              <a:t>экологического сознания </a:t>
            </a:r>
            <a:endParaRPr lang="ru-RU" sz="2000" dirty="0" smtClean="0">
              <a:solidFill>
                <a:srgbClr val="9900CC"/>
              </a:solidFill>
            </a:endParaRPr>
          </a:p>
          <a:p>
            <a:pPr marL="36000"/>
            <a:r>
              <a:rPr lang="ru-RU" sz="2000" dirty="0" smtClean="0">
                <a:solidFill>
                  <a:srgbClr val="9900CC"/>
                </a:solidFill>
              </a:rPr>
              <a:t>дошкольника </a:t>
            </a:r>
            <a:r>
              <a:rPr lang="ru-RU" sz="2000" dirty="0">
                <a:solidFill>
                  <a:srgbClr val="9900CC"/>
                </a:solidFill>
              </a:rPr>
              <a:t>в русле ФГОС»</a:t>
            </a:r>
          </a:p>
          <a:p>
            <a:pPr marL="36000"/>
            <a:endParaRPr lang="ru-RU" sz="2400" dirty="0">
              <a:solidFill>
                <a:srgbClr val="99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6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1179" y="-6077"/>
            <a:ext cx="9237921" cy="6858000"/>
          </a:xfrm>
          <a:prstGeom prst="rect">
            <a:avLst/>
          </a:prstGeom>
          <a:gradFill flip="none" rotWithShape="1">
            <a:gsLst>
              <a:gs pos="0">
                <a:srgbClr val="A7F076">
                  <a:tint val="66000"/>
                  <a:satMod val="160000"/>
                </a:srgbClr>
              </a:gs>
              <a:gs pos="50000">
                <a:srgbClr val="A7F076">
                  <a:tint val="44500"/>
                  <a:satMod val="160000"/>
                </a:srgbClr>
              </a:gs>
              <a:gs pos="100000">
                <a:srgbClr val="A7F076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-233984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/>
          </a:p>
          <a:p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792261"/>
              </p:ext>
            </p:extLst>
          </p:nvPr>
        </p:nvGraphicFramePr>
        <p:xfrm>
          <a:off x="323528" y="260647"/>
          <a:ext cx="3960440" cy="633670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429452"/>
                <a:gridCol w="2530988"/>
              </a:tblGrid>
              <a:tr h="803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Образовательная область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Критерии эффективности применения технологии для воспитанников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389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Познавательное развитие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- проявление </a:t>
                      </a:r>
                      <a:r>
                        <a:rPr lang="ru-RU" sz="1400" dirty="0">
                          <a:effectLst/>
                        </a:rPr>
                        <a:t>интереса к математическим играм;</a:t>
                      </a:r>
                      <a:endParaRPr lang="ru-RU" sz="1100" dirty="0">
                        <a:effectLst/>
                      </a:endParaRPr>
                    </a:p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- ориентация </a:t>
                      </a:r>
                      <a:r>
                        <a:rPr lang="ru-RU" sz="1400" dirty="0">
                          <a:effectLst/>
                        </a:rPr>
                        <a:t>в сенсорных эталонах</a:t>
                      </a:r>
                      <a:endParaRPr lang="ru-RU" sz="1100" dirty="0">
                        <a:effectLst/>
                      </a:endParaRPr>
                    </a:p>
                    <a:p>
                      <a:pPr marL="457200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81133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Социально – коммуникативное развитие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-</a:t>
                      </a:r>
                      <a:r>
                        <a:rPr lang="ru-RU" sz="1400" baseline="0" dirty="0" smtClean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конструктивное </a:t>
                      </a:r>
                      <a:r>
                        <a:rPr lang="ru-RU" sz="1400" dirty="0">
                          <a:effectLst/>
                        </a:rPr>
                        <a:t>взаимодействие со сверстниками и взрослыми</a:t>
                      </a:r>
                      <a:endParaRPr lang="ru-RU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169755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Художественно – эстетическое развитие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- использование </a:t>
                      </a:r>
                      <a:r>
                        <a:rPr lang="ru-RU" sz="1400" dirty="0">
                          <a:effectLst/>
                        </a:rPr>
                        <a:t>сенсорных   эталонов для более точного отображения  пред­метов в свободной деятельности (в лепке, аппликации, конструировании и др.)</a:t>
                      </a:r>
                      <a:endParaRPr lang="ru-RU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</a:tr>
              <a:tr h="10711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Речевое развитие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- применение </a:t>
                      </a:r>
                      <a:r>
                        <a:rPr lang="ru-RU" sz="1400" dirty="0">
                          <a:effectLst/>
                        </a:rPr>
                        <a:t>связной диалогической и монологической речи в игровой деятельности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42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Физическое развитие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- совершенствование  </a:t>
                      </a:r>
                      <a:r>
                        <a:rPr lang="ru-RU" sz="1400" dirty="0">
                          <a:effectLst/>
                        </a:rPr>
                        <a:t>мелкой моторики.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748135"/>
              </p:ext>
            </p:extLst>
          </p:nvPr>
        </p:nvGraphicFramePr>
        <p:xfrm>
          <a:off x="4499993" y="260646"/>
          <a:ext cx="4464495" cy="6362582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522465"/>
                <a:gridCol w="997814"/>
                <a:gridCol w="936104"/>
                <a:gridCol w="1008112"/>
              </a:tblGrid>
              <a:tr h="6337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 dirty="0">
                          <a:effectLst/>
                        </a:rPr>
                        <a:t>Критерий </a:t>
                      </a:r>
                      <a:r>
                        <a:rPr lang="ru-RU" sz="1200" dirty="0" smtClean="0">
                          <a:effectLst/>
                        </a:rPr>
                        <a:t>готовности педагога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 dirty="0">
                          <a:effectLst/>
                        </a:rPr>
                        <a:t>Самооценка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 dirty="0">
                          <a:effectLst/>
                        </a:rPr>
                        <a:t>Оценка эксперта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>
                          <a:effectLst/>
                        </a:rPr>
                        <a:t>Примечания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170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 dirty="0">
                          <a:effectLst/>
                        </a:rPr>
                        <a:t>Владение теоретическими основами игровой технологии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 dirty="0">
                          <a:effectLst/>
                        </a:rPr>
                        <a:t>5 4 3 2 1 0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 dirty="0">
                          <a:effectLst/>
                        </a:rPr>
                        <a:t>5 4 3 2 1 0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6462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 dirty="0">
                          <a:effectLst/>
                        </a:rPr>
                        <a:t>Создание специальной среды для реализации технологии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5 4 3 2 1 0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5 4 3 2 1 0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6462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 dirty="0">
                          <a:effectLst/>
                        </a:rPr>
                        <a:t>Умение организовать совместную деятельность по технологии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5 4 3 2 1 0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5 4 3 2 1 0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170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 dirty="0">
                          <a:effectLst/>
                        </a:rPr>
                        <a:t>Умение составить адаптированное перспективное планирование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5 4 3 2 1 0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5 4 3 2 1 0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877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 dirty="0">
                          <a:effectLst/>
                        </a:rPr>
                        <a:t>Владение процедурой мониторинга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5 4 3 2 1 0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5 4 3 2 1 0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646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 dirty="0">
                          <a:effectLst/>
                        </a:rPr>
                        <a:t>Умение реализовать перспективный план (программу) в полном объеме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5 4 3 2 1 0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5 4 3 2 1 0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735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200" dirty="0">
                          <a:effectLst/>
                        </a:rPr>
                        <a:t>ИТОГ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07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70717" cy="6858000"/>
          </a:xfrm>
          <a:prstGeom prst="rect">
            <a:avLst/>
          </a:prstGeom>
          <a:gradFill flip="none" rotWithShape="1">
            <a:gsLst>
              <a:gs pos="0">
                <a:srgbClr val="A7F076">
                  <a:tint val="66000"/>
                  <a:satMod val="160000"/>
                </a:srgbClr>
              </a:gs>
              <a:gs pos="50000">
                <a:srgbClr val="A7F076">
                  <a:tint val="44500"/>
                  <a:satMod val="160000"/>
                </a:srgbClr>
              </a:gs>
              <a:gs pos="100000">
                <a:srgbClr val="A7F076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15858" y="188640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7030A0"/>
                </a:solidFill>
                <a:latin typeface="Segoe Print" pitchFamily="2" charset="0"/>
                <a:ea typeface="Times New Roman" panose="02020603050405020304" pitchFamily="18" charset="0"/>
              </a:rPr>
              <a:t>Мы зайдём в «Фиолетовый лес»,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  <a:latin typeface="Segoe Print" pitchFamily="2" charset="0"/>
                <a:ea typeface="Times New Roman" panose="02020603050405020304" pitchFamily="18" charset="0"/>
              </a:rPr>
              <a:t>Ожидает нас много чудес,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  <a:latin typeface="Segoe Print" pitchFamily="2" charset="0"/>
                <a:ea typeface="Times New Roman" panose="02020603050405020304" pitchFamily="18" charset="0"/>
              </a:rPr>
              <a:t>По тропинкам мы будем гулять,</a:t>
            </a:r>
          </a:p>
          <a:p>
            <a:pPr algn="ctr"/>
            <a:r>
              <a:rPr lang="ru-RU" sz="2400" dirty="0">
                <a:solidFill>
                  <a:srgbClr val="7030A0"/>
                </a:solidFill>
                <a:latin typeface="Segoe Print" pitchFamily="2" charset="0"/>
                <a:ea typeface="Times New Roman" panose="02020603050405020304" pitchFamily="18" charset="0"/>
              </a:rPr>
              <a:t>Тайну леса хотим </a:t>
            </a:r>
            <a:r>
              <a:rPr lang="ru-RU" sz="2400" dirty="0" smtClean="0">
                <a:solidFill>
                  <a:srgbClr val="7030A0"/>
                </a:solidFill>
                <a:latin typeface="Segoe Print" pitchFamily="2" charset="0"/>
                <a:ea typeface="Times New Roman" panose="02020603050405020304" pitchFamily="18" charset="0"/>
              </a:rPr>
              <a:t>разгадать…</a:t>
            </a:r>
            <a:endParaRPr lang="ru-RU" sz="2400" dirty="0">
              <a:solidFill>
                <a:srgbClr val="7030A0"/>
              </a:solidFill>
              <a:latin typeface="Segoe Print" pitchFamily="2" charset="0"/>
              <a:ea typeface="Times New Roman" panose="02020603050405020304" pitchFamily="18" charset="0"/>
            </a:endParaRPr>
          </a:p>
        </p:txBody>
      </p:sp>
      <p:pic>
        <p:nvPicPr>
          <p:cNvPr id="6" name="Picture 2" descr="C:\Users\Дмитрий\Desktop\Герои Воскобовича\fiol.l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070"/>
          <a:stretch/>
        </p:blipFill>
        <p:spPr bwMode="auto">
          <a:xfrm>
            <a:off x="48420" y="1844824"/>
            <a:ext cx="9144001" cy="3816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Дмитрий\Desktop\Герои Воскобовича\ee291f24-cbbb-4d9c-a1e2-353e5faf761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973470"/>
            <a:ext cx="496855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31917" y="5876329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Segoe Print" pitchFamily="2" charset="0"/>
                <a:ea typeface="Times New Roman" panose="02020603050405020304" pitchFamily="18" charset="0"/>
              </a:rPr>
              <a:t>Приглашаем всех в «Фиолетовый лес»!</a:t>
            </a:r>
            <a:endParaRPr lang="ru-RU" sz="2400" dirty="0">
              <a:solidFill>
                <a:srgbClr val="7030A0"/>
              </a:solidFill>
              <a:latin typeface="Segoe Print" pitchFamily="2" charset="0"/>
              <a:ea typeface="Times New Roman" panose="02020603050405020304" pitchFamily="18" charset="0"/>
            </a:endParaRPr>
          </a:p>
        </p:txBody>
      </p:sp>
      <p:pic>
        <p:nvPicPr>
          <p:cNvPr id="2051" name="Picture 3" descr="C:\Users\Дмитрий\Desktop\Герои Воскобовича\e340eb87-5c89-4d07-886a-771d73e0d73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"/>
            <a:ext cx="1656183" cy="16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01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wrap="none" lIns="91440" tIns="45720" rIns="91440" bIns="45720">
        <a:spAutoFit/>
      </a:bodyPr>
      <a:lstStyle>
        <a:defPPr algn="ctr">
          <a:defRPr sz="5400" b="1" cap="none" spc="300" dirty="0" smtClean="0">
            <a:ln w="11430" cmpd="sng">
              <a:solidFill>
                <a:schemeClr val="accent1">
                  <a:tint val="10000"/>
                </a:schemeClr>
              </a:solidFill>
              <a:prstDash val="solid"/>
              <a:miter lim="800000"/>
            </a:ln>
            <a:gradFill>
              <a:gsLst>
                <a:gs pos="10000">
                  <a:schemeClr val="accent1">
                    <a:tint val="83000"/>
                    <a:shade val="100000"/>
                    <a:satMod val="200000"/>
                  </a:schemeClr>
                </a:gs>
                <a:gs pos="75000">
                  <a:schemeClr val="accent1">
                    <a:tint val="100000"/>
                    <a:shade val="50000"/>
                    <a:satMod val="150000"/>
                  </a:schemeClr>
                </a:gs>
              </a:gsLst>
              <a:lin ang="5400000"/>
            </a:gradFill>
            <a:effectLst>
              <a:glow rad="45500">
                <a:schemeClr val="accent1">
                  <a:satMod val="220000"/>
                  <a:alpha val="35000"/>
                </a:schemeClr>
              </a:glow>
            </a:effectLst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2140</TotalTime>
  <Words>389</Words>
  <Application>Microsoft Office PowerPoint</Application>
  <PresentationFormat>Экран (4:3)</PresentationFormat>
  <Paragraphs>107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Дмитрий</cp:lastModifiedBy>
  <cp:revision>114</cp:revision>
  <dcterms:created xsi:type="dcterms:W3CDTF">2015-08-10T09:51:30Z</dcterms:created>
  <dcterms:modified xsi:type="dcterms:W3CDTF">2017-04-11T20:49:28Z</dcterms:modified>
</cp:coreProperties>
</file>