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86" r:id="rId2"/>
    <p:sldId id="293" r:id="rId3"/>
    <p:sldId id="292" r:id="rId4"/>
    <p:sldId id="256" r:id="rId5"/>
    <p:sldId id="278" r:id="rId6"/>
    <p:sldId id="279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91" r:id="rId15"/>
    <p:sldId id="282" r:id="rId16"/>
    <p:sldId id="283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81" r:id="rId29"/>
    <p:sldId id="276" r:id="rId30"/>
    <p:sldId id="290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68" autoAdjust="0"/>
    <p:restoredTop sz="94660"/>
  </p:normalViewPr>
  <p:slideViewPr>
    <p:cSldViewPr>
      <p:cViewPr varScale="1">
        <p:scale>
          <a:sx n="79" d="100"/>
          <a:sy n="79" d="100"/>
        </p:scale>
        <p:origin x="177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634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384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508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378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643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4015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808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1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2755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584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5861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Заголовок, 2 маленьких объекта и 1 большой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DFA41D-F1C6-4251-AF58-0F3AF62695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67512"/>
      </p:ext>
    </p:extLst>
  </p:cSld>
  <p:clrMapOvr>
    <a:masterClrMapping/>
  </p:clrMapOvr>
  <p:transition>
    <p:circl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A0419A-C50A-476D-BF91-699477971A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462416"/>
      </p:ext>
    </p:extLst>
  </p:cSld>
  <p:clrMapOvr>
    <a:masterClrMapping/>
  </p:clrMapOvr>
  <p:transition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888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628800"/>
            <a:ext cx="7772400" cy="1470025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</a:rPr>
              <a:t/>
            </a:r>
            <a:br>
              <a:rPr lang="ru-RU" sz="6600" b="1" dirty="0" smtClean="0">
                <a:solidFill>
                  <a:srgbClr val="FF0000"/>
                </a:solidFill>
              </a:rPr>
            </a:br>
            <a:r>
              <a:rPr lang="ru-RU" sz="6600" b="1" dirty="0" smtClean="0">
                <a:solidFill>
                  <a:srgbClr val="FF0000"/>
                </a:solidFill>
              </a:rPr>
              <a:t/>
            </a:r>
            <a:br>
              <a:rPr lang="ru-RU" sz="6600" b="1" dirty="0" smtClean="0">
                <a:solidFill>
                  <a:srgbClr val="FF0000"/>
                </a:solidFill>
              </a:rPr>
            </a:br>
            <a:r>
              <a:rPr lang="ru-RU" sz="6600" b="1" dirty="0">
                <a:solidFill>
                  <a:srgbClr val="FF0000"/>
                </a:solidFill>
              </a:rPr>
              <a:t/>
            </a:r>
            <a:br>
              <a:rPr lang="ru-RU" sz="6600" b="1" dirty="0">
                <a:solidFill>
                  <a:srgbClr val="FF0000"/>
                </a:solidFill>
              </a:rPr>
            </a:br>
            <a:r>
              <a:rPr lang="ru-RU" sz="3200" dirty="0">
                <a:solidFill>
                  <a:schemeClr val="accent2">
                    <a:lumMod val="75000"/>
                  </a:schemeClr>
                </a:solidFill>
              </a:rPr>
              <a:t>Педагогическое 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объединение </a:t>
            </a:r>
            <a:r>
              <a:rPr lang="ru-RU" sz="3200" dirty="0">
                <a:solidFill>
                  <a:schemeClr val="accent2">
                    <a:lumMod val="75000"/>
                  </a:schemeClr>
                </a:solidFill>
              </a:rPr>
              <a:t>педагогов </a:t>
            </a:r>
            <a:r>
              <a:rPr lang="ru-RU" sz="3200" dirty="0" err="1">
                <a:solidFill>
                  <a:schemeClr val="accent2">
                    <a:lumMod val="75000"/>
                  </a:schemeClr>
                </a:solidFill>
              </a:rPr>
              <a:t>МДОУ«Детский</a:t>
            </a:r>
            <a:r>
              <a:rPr lang="ru-RU" sz="3200" dirty="0">
                <a:solidFill>
                  <a:schemeClr val="accent2">
                    <a:lumMod val="75000"/>
                  </a:schemeClr>
                </a:solidFill>
              </a:rPr>
              <a:t> сад № 3 «Незабудка»</a:t>
            </a:r>
            <a:r>
              <a:rPr lang="ru-RU" sz="9600" dirty="0">
                <a:solidFill>
                  <a:srgbClr val="002060"/>
                </a:solidFill>
              </a:rPr>
              <a:t/>
            </a:r>
            <a:br>
              <a:rPr lang="ru-RU" sz="9600" dirty="0">
                <a:solidFill>
                  <a:srgbClr val="002060"/>
                </a:solidFill>
              </a:rPr>
            </a:br>
            <a:r>
              <a:rPr lang="ru-RU" sz="6600" b="1" dirty="0" smtClean="0">
                <a:solidFill>
                  <a:srgbClr val="FF0000"/>
                </a:solidFill>
              </a:rPr>
              <a:t>«</a:t>
            </a:r>
            <a:r>
              <a:rPr lang="ru-RU" sz="6600" b="1" dirty="0">
                <a:solidFill>
                  <a:srgbClr val="FF0000"/>
                </a:solidFill>
              </a:rPr>
              <a:t>Умелые ручки»</a:t>
            </a:r>
            <a:r>
              <a:rPr lang="ru-RU" sz="6600" b="1" dirty="0">
                <a:solidFill>
                  <a:srgbClr val="002060"/>
                </a:solidFill>
              </a:rPr>
              <a:t/>
            </a:r>
            <a:br>
              <a:rPr lang="ru-RU" sz="6600" b="1" dirty="0">
                <a:solidFill>
                  <a:srgbClr val="002060"/>
                </a:solidFill>
              </a:rPr>
            </a:br>
            <a:r>
              <a:rPr lang="ru-RU" sz="4800" b="1" dirty="0">
                <a:solidFill>
                  <a:srgbClr val="002060"/>
                </a:solidFill>
              </a:rPr>
              <a:t>КОНСТРУИРОВАНИЕ В ДЕТСКОМ САДУ ИЗ ПРИРОДНОГО И БРОСОВОГО </a:t>
            </a:r>
            <a:r>
              <a:rPr lang="ru-RU" sz="4800" b="1" dirty="0" smtClean="0">
                <a:solidFill>
                  <a:srgbClr val="002060"/>
                </a:solidFill>
              </a:rPr>
              <a:t>МАТЕРИАЛА</a:t>
            </a:r>
            <a:br>
              <a:rPr lang="ru-RU" sz="4800" b="1" dirty="0" smtClean="0">
                <a:solidFill>
                  <a:srgbClr val="002060"/>
                </a:solidFill>
              </a:rPr>
            </a:br>
            <a:r>
              <a:rPr lang="ru-RU" sz="4800" dirty="0" smtClean="0">
                <a:solidFill>
                  <a:srgbClr val="C00000"/>
                </a:solidFill>
              </a:rPr>
              <a:t> </a:t>
            </a:r>
            <a:endParaRPr lang="ru-RU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62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/>
          <a:lstStyle/>
          <a:p>
            <a:r>
              <a:rPr lang="ru-RU" dirty="0" smtClean="0"/>
              <a:t>Организация работы с детьми из природного материала (</a:t>
            </a:r>
            <a:r>
              <a:rPr lang="ru-RU" dirty="0" err="1" smtClean="0"/>
              <a:t>отв.О.П.Мокрецова</a:t>
            </a:r>
            <a:r>
              <a:rPr lang="ru-RU" dirty="0" smtClean="0"/>
              <a:t>);</a:t>
            </a:r>
          </a:p>
          <a:p>
            <a:r>
              <a:rPr lang="ru-RU" dirty="0" smtClean="0"/>
              <a:t>Показ НОД «Найдем друзей для ежика» </a:t>
            </a:r>
            <a:r>
              <a:rPr lang="ru-RU" dirty="0"/>
              <a:t>(</a:t>
            </a:r>
            <a:r>
              <a:rPr lang="ru-RU" dirty="0" err="1"/>
              <a:t>отв.О.П.Мокрецова</a:t>
            </a:r>
            <a:r>
              <a:rPr lang="ru-RU" dirty="0" smtClean="0"/>
              <a:t>);</a:t>
            </a:r>
          </a:p>
          <a:p>
            <a:r>
              <a:rPr lang="ru-RU" dirty="0" smtClean="0"/>
              <a:t>Мастер-класс «Игровые детские куклы» </a:t>
            </a:r>
            <a:r>
              <a:rPr lang="ru-RU" dirty="0"/>
              <a:t>(</a:t>
            </a:r>
            <a:r>
              <a:rPr lang="ru-RU" dirty="0" err="1" smtClean="0"/>
              <a:t>отв.И.В.Крюкова</a:t>
            </a:r>
            <a:r>
              <a:rPr lang="ru-RU" dirty="0" smtClean="0"/>
              <a:t>);</a:t>
            </a:r>
          </a:p>
          <a:p>
            <a:r>
              <a:rPr lang="ru-RU" dirty="0" smtClean="0"/>
              <a:t>Рефлексия.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184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556792"/>
            <a:ext cx="7772400" cy="1470025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rgbClr val="C00000"/>
                </a:solidFill>
              </a:rPr>
              <a:t>Организация работы с детьми </a:t>
            </a:r>
            <a:r>
              <a:rPr lang="ru-RU" sz="4800" dirty="0">
                <a:solidFill>
                  <a:srgbClr val="C00000"/>
                </a:solidFill>
              </a:rPr>
              <a:t>из природного материала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393504" y="4797152"/>
            <a:ext cx="4064496" cy="1752600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Воспитатель </a:t>
            </a:r>
          </a:p>
          <a:p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О.П.Мокрецова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79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683568" y="908721"/>
            <a:ext cx="71287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314" indent="-51314">
              <a:defRPr/>
            </a:pPr>
            <a:r>
              <a:rPr lang="ru-RU" sz="3600" dirty="0" smtClean="0"/>
              <a:t>В.А.Сухомлинский писал: </a:t>
            </a:r>
          </a:p>
          <a:p>
            <a:pPr marL="51314" indent="-51314">
              <a:defRPr/>
            </a:pPr>
            <a:r>
              <a:rPr lang="ru-RU" sz="3600" dirty="0" smtClean="0"/>
              <a:t>«Истоки творческих  способностей и дарование детей на кончиках их пальцев. От пальцев, образно говоря, идут тончайшие ручейки, которые питают источник творческой мысли….  И чем больше мастерства в детской руке, тем умнее ребенок».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39552" y="980728"/>
            <a:ext cx="8064896" cy="1512168"/>
          </a:xfrm>
        </p:spPr>
        <p:txBody>
          <a:bodyPr>
            <a:noAutofit/>
          </a:bodyPr>
          <a:lstStyle/>
          <a:p>
            <a:r>
              <a:rPr lang="ru-RU" sz="2800" dirty="0" smtClean="0"/>
              <a:t> В процессе работы с тканью, бумагой, природным и бросовым материалом дошкольники познают свойства разных материалов, возможности их преобразования и использования в различных композициях, украшении группы, дома.</a:t>
            </a:r>
            <a:endParaRPr lang="ru-RU" sz="28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39552" y="2852936"/>
            <a:ext cx="8229600" cy="3489251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/>
              <a:t>Ручной труд и конструирование формируют такие психические качества, как воображение, мышление, речь. </a:t>
            </a:r>
          </a:p>
          <a:p>
            <a:r>
              <a:rPr lang="ru-RU" sz="2800" dirty="0" smtClean="0"/>
              <a:t>Ручной труд способствует развитию </a:t>
            </a:r>
            <a:r>
              <a:rPr lang="ru-RU" sz="2800" dirty="0" err="1" smtClean="0"/>
              <a:t>сенсомоторики</a:t>
            </a:r>
            <a:r>
              <a:rPr lang="ru-RU" sz="2800" dirty="0" smtClean="0"/>
              <a:t> у дошкольников  – согласованности в работе глаза и руки, совершенствованию координации движений, гибкости, точности в выполнении действий.</a:t>
            </a:r>
          </a:p>
          <a:p>
            <a:endParaRPr lang="ru-RU" sz="2800" dirty="0" smtClean="0"/>
          </a:p>
          <a:p>
            <a:endParaRPr lang="ru-RU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296144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ru-RU" sz="2800" dirty="0" smtClean="0">
                <a:latin typeface="Tahoma" pitchFamily="34" charset="0"/>
                <a:cs typeface="Tahoma" pitchFamily="34" charset="0"/>
              </a:rPr>
            </a:br>
            <a:r>
              <a:rPr lang="ru-RU" sz="2800" dirty="0" smtClean="0">
                <a:cs typeface="Tahoma" pitchFamily="34" charset="0"/>
              </a:rPr>
              <a:t>РУЧНОЙ ТРУД                                          </a:t>
            </a:r>
            <a:br>
              <a:rPr lang="ru-RU" sz="2800" dirty="0" smtClean="0">
                <a:cs typeface="Tahoma" pitchFamily="34" charset="0"/>
              </a:rPr>
            </a:br>
            <a:r>
              <a:rPr lang="ru-RU" sz="2800" dirty="0" smtClean="0">
                <a:cs typeface="Tahoma" pitchFamily="34" charset="0"/>
              </a:rPr>
              <a:t>  Цель:  развитие творческих                  способностей, художественного вкуса детей, формирование устойчивого интереса к изучению и бережному отношению к природе. 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683568" y="2435912"/>
            <a:ext cx="8003232" cy="4392488"/>
          </a:xfrm>
        </p:spPr>
        <p:txBody>
          <a:bodyPr>
            <a:normAutofit fontScale="85000" lnSpcReduction="10000"/>
          </a:bodyPr>
          <a:lstStyle/>
          <a:p>
            <a:pPr>
              <a:buNone/>
              <a:defRPr/>
            </a:pPr>
            <a:r>
              <a:rPr lang="ru-RU" b="1" dirty="0" smtClean="0"/>
              <a:t>Задачи</a:t>
            </a:r>
          </a:p>
          <a:p>
            <a:pPr>
              <a:buFontTx/>
              <a:buChar char="-"/>
              <a:defRPr/>
            </a:pPr>
            <a:r>
              <a:rPr lang="ru-RU" b="1" i="1" dirty="0" smtClean="0"/>
              <a:t>обучающие:</a:t>
            </a:r>
            <a:r>
              <a:rPr lang="ru-RU" dirty="0" smtClean="0"/>
              <a:t> учить узнавать, называть растения; учить технике работы с природным материалом;</a:t>
            </a:r>
          </a:p>
          <a:p>
            <a:pPr>
              <a:buFontTx/>
              <a:buChar char="-"/>
              <a:defRPr/>
            </a:pPr>
            <a:r>
              <a:rPr lang="ru-RU" dirty="0" smtClean="0"/>
              <a:t> </a:t>
            </a:r>
            <a:r>
              <a:rPr lang="ru-RU" b="1" i="1" dirty="0" smtClean="0"/>
              <a:t>развивающие:</a:t>
            </a:r>
            <a:r>
              <a:rPr lang="ru-RU" dirty="0" smtClean="0"/>
              <a:t> развивать творческое самовыражение детей через полученные знания и умения,  способствовать развитию воображения, восприятия, волевых качеств, творческих способностей , художественного вкуса;</a:t>
            </a:r>
          </a:p>
          <a:p>
            <a:pPr>
              <a:buFontTx/>
              <a:buChar char="-"/>
              <a:defRPr/>
            </a:pPr>
            <a:r>
              <a:rPr lang="ru-RU" b="1" i="1" dirty="0" smtClean="0"/>
              <a:t>воспитательные:</a:t>
            </a:r>
            <a:r>
              <a:rPr lang="ru-RU" dirty="0" smtClean="0"/>
              <a:t> пробуждать в детях интерес и любовь к природе, воспитывать бережное отношение к ней; формировать чувство коллективизма, воспитывать стремление к совместной деятельности.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46150" y="859493"/>
            <a:ext cx="8229600" cy="36006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i="1" dirty="0" smtClean="0">
                <a:solidFill>
                  <a:srgbClr val="336600"/>
                </a:solidFill>
                <a:latin typeface="Times New Roman" pitchFamily="18" charset="0"/>
              </a:rPr>
              <a:t>Шишки и хвоя</a:t>
            </a:r>
          </a:p>
        </p:txBody>
      </p:sp>
      <p:sp>
        <p:nvSpPr>
          <p:cNvPr id="3075" name="Rectangle 8"/>
          <p:cNvSpPr>
            <a:spLocks noGrp="1" noChangeArrowheads="1"/>
          </p:cNvSpPr>
          <p:nvPr>
            <p:ph sz="quarter" idx="1"/>
          </p:nvPr>
        </p:nvSpPr>
        <p:spPr>
          <a:xfrm>
            <a:off x="4901121" y="1219558"/>
            <a:ext cx="4038923" cy="4237385"/>
          </a:xfrm>
        </p:spPr>
        <p:txBody>
          <a:bodyPr/>
          <a:lstStyle/>
          <a:p>
            <a:pPr eaLnBrk="1" hangingPunct="1">
              <a:buClr>
                <a:srgbClr val="336600"/>
              </a:buClr>
            </a:pPr>
            <a:r>
              <a:rPr lang="ru-RU" sz="1800" dirty="0" smtClean="0">
                <a:solidFill>
                  <a:srgbClr val="A50021"/>
                </a:solidFill>
                <a:latin typeface="Times New Roman" pitchFamily="18" charset="0"/>
              </a:rPr>
              <a:t>Хвоя.</a:t>
            </a:r>
            <a:r>
              <a:rPr lang="ru-RU" sz="1800" dirty="0" smtClean="0">
                <a:latin typeface="Times New Roman" pitchFamily="18" charset="0"/>
              </a:rPr>
              <a:t> Для поделки игрушек, например ежа, лапок паука и коготков кошки, усиков бабочки, юбочки для куклы, подойдут хвойные иголки. Их можно собирать в любое время года. Хвоинок бывает много в тех местах, где растут сосны, ели, кедры. Хранить их можно в коробочках. В работе лучше использовать зеленую хвою.</a:t>
            </a:r>
          </a:p>
          <a:p>
            <a:pPr eaLnBrk="1" hangingPunct="1">
              <a:buClr>
                <a:srgbClr val="336600"/>
              </a:buClr>
            </a:pPr>
            <a:endParaRPr lang="ru-RU" sz="1800" dirty="0" smtClean="0">
              <a:latin typeface="Times New Roman" pitchFamily="18" charset="0"/>
            </a:endParaRPr>
          </a:p>
        </p:txBody>
      </p:sp>
      <p:sp>
        <p:nvSpPr>
          <p:cNvPr id="3076" name="Rectangle 3"/>
          <p:cNvSpPr>
            <a:spLocks noGrp="1" noChangeArrowheads="1"/>
          </p:cNvSpPr>
          <p:nvPr>
            <p:ph sz="quarter" idx="2"/>
          </p:nvPr>
        </p:nvSpPr>
        <p:spPr>
          <a:xfrm>
            <a:off x="72361" y="1340768"/>
            <a:ext cx="4868863" cy="525656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336600"/>
              </a:buClr>
            </a:pPr>
            <a:r>
              <a:rPr lang="ru-RU" sz="1800" dirty="0" smtClean="0">
                <a:latin typeface="Times New Roman" pitchFamily="18" charset="0"/>
              </a:rPr>
              <a:t>Плоды хвойных деревьев — </a:t>
            </a:r>
            <a:r>
              <a:rPr lang="ru-RU" sz="1800" dirty="0" smtClean="0">
                <a:solidFill>
                  <a:srgbClr val="A50021"/>
                </a:solidFill>
                <a:latin typeface="Times New Roman" pitchFamily="18" charset="0"/>
              </a:rPr>
              <a:t>шишки</a:t>
            </a:r>
            <a:r>
              <a:rPr lang="ru-RU" sz="1800" dirty="0" smtClean="0">
                <a:latin typeface="Times New Roman" pitchFamily="18" charset="0"/>
              </a:rPr>
              <a:t> — прекрасный материал для объемных игрушек и занимательных поделок. По форме они напоминают части туловища животных, человека. Для изготовления поделок лучше использовать нераскрывшиеся шишки, так как с ними легче работать. </a:t>
            </a:r>
          </a:p>
          <a:p>
            <a:pPr eaLnBrk="1" hangingPunct="1">
              <a:lnSpc>
                <a:spcPct val="80000"/>
              </a:lnSpc>
              <a:buClr>
                <a:srgbClr val="336600"/>
              </a:buClr>
            </a:pPr>
            <a:r>
              <a:rPr lang="ru-RU" sz="1800" dirty="0" smtClean="0">
                <a:latin typeface="Times New Roman" pitchFamily="18" charset="0"/>
              </a:rPr>
              <a:t>Собирать шишки желательно на влажной почве, чтобы они медленнее высыхали и дольше сохраняли форму. После сбора их нужно отсортировать по виду, форме и величине и разложить в отдельные коробки.</a:t>
            </a:r>
          </a:p>
        </p:txBody>
      </p:sp>
      <p:pic>
        <p:nvPicPr>
          <p:cNvPr id="3077" name="Picture 5" descr="шишки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051720" y="4293096"/>
            <a:ext cx="5218460" cy="2408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826424" y="-10347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C00000"/>
                </a:solidFill>
              </a:rPr>
              <a:t>Работа начинается со сбора природного материала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5763" y="171118"/>
            <a:ext cx="8229600" cy="777875"/>
          </a:xfrm>
        </p:spPr>
        <p:txBody>
          <a:bodyPr/>
          <a:lstStyle/>
          <a:p>
            <a:pPr eaLnBrk="1" hangingPunct="1"/>
            <a:r>
              <a:rPr lang="ru-RU" sz="4000" b="1" i="1" dirty="0" smtClean="0">
                <a:solidFill>
                  <a:srgbClr val="336600"/>
                </a:solidFill>
                <a:latin typeface="Times New Roman" pitchFamily="18" charset="0"/>
              </a:rPr>
              <a:t>Орехи и каштаны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4249738" cy="49688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336600"/>
              </a:buClr>
            </a:pPr>
            <a:r>
              <a:rPr lang="ru-RU" sz="1800" dirty="0" smtClean="0">
                <a:latin typeface="Times New Roman" pitchFamily="18" charset="0"/>
              </a:rPr>
              <a:t>При изготовлении игрушек можно использовать лесные, грецкие, земляные и кедровые </a:t>
            </a:r>
            <a:r>
              <a:rPr lang="ru-RU" sz="1800" dirty="0" smtClean="0">
                <a:solidFill>
                  <a:srgbClr val="A50021"/>
                </a:solidFill>
                <a:latin typeface="Times New Roman" pitchFamily="18" charset="0"/>
              </a:rPr>
              <a:t>орехи</a:t>
            </a:r>
            <a:r>
              <a:rPr lang="ru-RU" sz="1800" dirty="0" smtClean="0">
                <a:latin typeface="Times New Roman" pitchFamily="18" charset="0"/>
              </a:rPr>
              <a:t>, фисташки.</a:t>
            </a:r>
          </a:p>
          <a:p>
            <a:pPr eaLnBrk="1" hangingPunct="1">
              <a:lnSpc>
                <a:spcPct val="80000"/>
              </a:lnSpc>
              <a:buClr>
                <a:srgbClr val="336600"/>
              </a:buClr>
            </a:pPr>
            <a:r>
              <a:rPr lang="ru-RU" sz="1800" dirty="0" smtClean="0">
                <a:latin typeface="Times New Roman" pitchFamily="18" charset="0"/>
              </a:rPr>
              <a:t>Лесные орехи используют в качестве материала для изготовления головок игрушечных человечков (например, «веселый человечек»), животных (голова петушка, зайца и т. д.). Кедровые орехи могут пригодиться как дополнительный материал при изготовлении лапок зверьков, кулачков лесных человечков; они легко прокалываются шилом, хорошо склеиваются.</a:t>
            </a:r>
          </a:p>
          <a:p>
            <a:pPr eaLnBrk="1" hangingPunct="1">
              <a:lnSpc>
                <a:spcPct val="80000"/>
              </a:lnSpc>
              <a:buClr>
                <a:srgbClr val="336600"/>
              </a:buClr>
            </a:pPr>
            <a:r>
              <a:rPr lang="ru-RU" sz="1800" dirty="0" smtClean="0">
                <a:latin typeface="Times New Roman" pitchFamily="18" charset="0"/>
              </a:rPr>
              <a:t>Скорлупа грецких орехов (в виде половинок) используется для поделки лодочек, тележек, черепах, жуков и т. п. Обе половинки скорлупы пригодны для изготовления, например, головы Деда-мороза.</a:t>
            </a:r>
          </a:p>
        </p:txBody>
      </p:sp>
      <p:pic>
        <p:nvPicPr>
          <p:cNvPr id="4100" name="Picture 8" descr="i_00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4643438" y="908050"/>
            <a:ext cx="4038600" cy="1919288"/>
          </a:xfrm>
          <a:noFill/>
        </p:spPr>
      </p:pic>
      <p:sp>
        <p:nvSpPr>
          <p:cNvPr id="4101" name="Rectangle 9"/>
          <p:cNvSpPr>
            <a:spLocks noGrp="1" noChangeArrowheads="1"/>
          </p:cNvSpPr>
          <p:nvPr>
            <p:ph sz="quarter" idx="3"/>
          </p:nvPr>
        </p:nvSpPr>
        <p:spPr>
          <a:xfrm>
            <a:off x="4859338" y="2997200"/>
            <a:ext cx="3959225" cy="3090863"/>
          </a:xfrm>
        </p:spPr>
        <p:txBody>
          <a:bodyPr>
            <a:normAutofit fontScale="92500"/>
          </a:bodyPr>
          <a:lstStyle/>
          <a:p>
            <a:pPr eaLnBrk="1" hangingPunct="1">
              <a:buClr>
                <a:srgbClr val="336600"/>
              </a:buClr>
            </a:pPr>
            <a:r>
              <a:rPr lang="ru-RU" sz="1800" dirty="0" smtClean="0">
                <a:solidFill>
                  <a:srgbClr val="A50021"/>
                </a:solidFill>
                <a:latin typeface="Times New Roman" pitchFamily="18" charset="0"/>
              </a:rPr>
              <a:t>Плоды каштана</a:t>
            </a:r>
            <a:r>
              <a:rPr lang="ru-RU" sz="1800" dirty="0" smtClean="0">
                <a:latin typeface="Times New Roman" pitchFamily="18" charset="0"/>
              </a:rPr>
              <a:t> являются хорошим материалом для изготовления простейших игрушек. Они имеют красивую блестящую поверхность и ярко-коричневую окраску. Оболочка свежего каштана тонкая, легко прокалывается шилом. Целые плоды каштана можно использовать для изготовления головы и туловища кукол. Хранить каштаны желательно в прохладном месте. </a:t>
            </a:r>
          </a:p>
          <a:p>
            <a:pPr eaLnBrk="1" hangingPunct="1">
              <a:buClr>
                <a:srgbClr val="336600"/>
              </a:buClr>
              <a:buFontTx/>
              <a:buNone/>
            </a:pPr>
            <a:endParaRPr lang="ru-RU" sz="1800" dirty="0" smtClean="0">
              <a:latin typeface="Times New Roman" pitchFamily="18" charset="0"/>
            </a:endParaRPr>
          </a:p>
          <a:p>
            <a:pPr eaLnBrk="1" hangingPunct="1"/>
            <a:endParaRPr lang="ru-RU" sz="1800" dirty="0" smtClean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332655"/>
            <a:ext cx="8229600" cy="50395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i="1" dirty="0" smtClean="0">
                <a:solidFill>
                  <a:srgbClr val="336600"/>
                </a:solidFill>
                <a:latin typeface="Times New Roman" pitchFamily="18" charset="0"/>
              </a:rPr>
              <a:t>Жёлуди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2550" y="908050"/>
            <a:ext cx="4500563" cy="439261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336600"/>
              </a:buClr>
            </a:pPr>
            <a:r>
              <a:rPr lang="ru-RU" sz="1800" dirty="0" smtClean="0">
                <a:latin typeface="Times New Roman" pitchFamily="18" charset="0"/>
              </a:rPr>
              <a:t>Плоды дуба — </a:t>
            </a:r>
            <a:r>
              <a:rPr lang="ru-RU" sz="1800" dirty="0" smtClean="0">
                <a:solidFill>
                  <a:srgbClr val="A50021"/>
                </a:solidFill>
                <a:latin typeface="Times New Roman" pitchFamily="18" charset="0"/>
              </a:rPr>
              <a:t>желуди </a:t>
            </a:r>
            <a:r>
              <a:rPr lang="ru-RU" sz="1800" dirty="0" smtClean="0">
                <a:latin typeface="Times New Roman" pitchFamily="18" charset="0"/>
              </a:rPr>
              <a:t>бывают разной формы и величины. С одного конца они окружены сильно разросшейся чашечкой — плюской. Желуди созревают осенью, в сентябре — октябре. Их рекомендуется собирать, когда они созрели и падают с дерева. Одновременно с желудями собирают и их чашечки (плюски), на которых они держатся. Плюски очень хороший материал в дополнение к желудю, их часто используют для различных поделок. Желуди следует собирать разные по размеру и форме. Для изготовления игрушек желательно использовать свежие желуди, так как они дольше сохраняются и с ними легче работать (высохшие желуди легко раскалываются при обработке).</a:t>
            </a:r>
          </a:p>
        </p:txBody>
      </p:sp>
      <p:pic>
        <p:nvPicPr>
          <p:cNvPr id="5125" name="Picture 7" descr="i_00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screen"/>
          <a:srcRect/>
          <a:stretch>
            <a:fillRect/>
          </a:stretch>
        </p:blipFill>
        <p:spPr>
          <a:xfrm>
            <a:off x="4139952" y="4624387"/>
            <a:ext cx="3965898" cy="1835228"/>
          </a:xfrm>
          <a:noFill/>
        </p:spPr>
      </p:pic>
      <p:sp>
        <p:nvSpPr>
          <p:cNvPr id="5124" name="Rectangle 6"/>
          <p:cNvSpPr>
            <a:spLocks noGrp="1" noChangeArrowheads="1"/>
          </p:cNvSpPr>
          <p:nvPr>
            <p:ph sz="quarter" idx="3"/>
          </p:nvPr>
        </p:nvSpPr>
        <p:spPr>
          <a:xfrm>
            <a:off x="4139952" y="836612"/>
            <a:ext cx="4643437" cy="3716337"/>
          </a:xfrm>
        </p:spPr>
        <p:txBody>
          <a:bodyPr/>
          <a:lstStyle/>
          <a:p>
            <a:pPr eaLnBrk="1" hangingPunct="1">
              <a:buClr>
                <a:srgbClr val="336600"/>
              </a:buClr>
            </a:pPr>
            <a:r>
              <a:rPr lang="ru-RU" sz="1800" dirty="0" smtClean="0">
                <a:latin typeface="Times New Roman" pitchFamily="18" charset="0"/>
              </a:rPr>
              <a:t>Желуди очень удобны для изготовления фигурок забавных человечков, животных, различных деталей к игрушкам из другого природного материала. Из продолговатых желудей делают жирафа, цаплю, лошадку, ослика, причем туловище можно смастерить из большого продолговатого желудя, а головку — из маленького, круглого. При изготовлении забавных человечков плюски можно использовать в качестве шапочек для них.</a:t>
            </a:r>
          </a:p>
          <a:p>
            <a:pPr eaLnBrk="1" hangingPunct="1">
              <a:buClr>
                <a:srgbClr val="336600"/>
              </a:buClr>
            </a:pPr>
            <a:r>
              <a:rPr lang="ru-RU" sz="1800" dirty="0" smtClean="0">
                <a:latin typeface="Times New Roman" pitchFamily="18" charset="0"/>
              </a:rPr>
              <a:t>Желуди хранят в прохладном и влажном месте.</a:t>
            </a:r>
          </a:p>
          <a:p>
            <a:pPr eaLnBrk="1" hangingPunct="1"/>
            <a:endParaRPr lang="ru-RU" sz="2400" dirty="0" smtClean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Grp="1" noChangeArrowheads="1"/>
          </p:cNvSpPr>
          <p:nvPr>
            <p:ph type="title"/>
          </p:nvPr>
        </p:nvSpPr>
        <p:spPr>
          <a:xfrm>
            <a:off x="539750" y="293923"/>
            <a:ext cx="8229600" cy="6334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i="1" dirty="0" smtClean="0">
                <a:solidFill>
                  <a:srgbClr val="336600"/>
                </a:solidFill>
                <a:latin typeface="Times New Roman" pitchFamily="18" charset="0"/>
              </a:rPr>
              <a:t>Ветки и корни</a:t>
            </a:r>
          </a:p>
        </p:txBody>
      </p:sp>
      <p:sp>
        <p:nvSpPr>
          <p:cNvPr id="6147" name="Rectangle 5"/>
          <p:cNvSpPr>
            <a:spLocks noGrp="1" noChangeArrowheads="1"/>
          </p:cNvSpPr>
          <p:nvPr>
            <p:ph idx="1"/>
          </p:nvPr>
        </p:nvSpPr>
        <p:spPr>
          <a:xfrm>
            <a:off x="539750" y="1052513"/>
            <a:ext cx="8229600" cy="45259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336600"/>
              </a:buClr>
            </a:pPr>
            <a:r>
              <a:rPr lang="ru-RU" sz="1800" dirty="0" smtClean="0">
                <a:latin typeface="Times New Roman" pitchFamily="18" charset="0"/>
              </a:rPr>
              <a:t>Разнообразные </a:t>
            </a:r>
            <a:r>
              <a:rPr lang="ru-RU" sz="1800" dirty="0" smtClean="0">
                <a:solidFill>
                  <a:srgbClr val="A50021"/>
                </a:solidFill>
                <a:latin typeface="Times New Roman" pitchFamily="18" charset="0"/>
              </a:rPr>
              <a:t>ветки </a:t>
            </a:r>
            <a:r>
              <a:rPr lang="ru-RU" sz="1800" dirty="0" smtClean="0">
                <a:latin typeface="Times New Roman" pitchFamily="18" charset="0"/>
              </a:rPr>
              <a:t>используются при изготовлении некоторых частей поделки: рук, ног, шеи и т. д. С этой целью лучше использовать ветки сосны, ели, сирени. Их ветки упруги и при высыхании не так легко ломаются.</a:t>
            </a:r>
          </a:p>
          <a:p>
            <a:pPr eaLnBrk="1" hangingPunct="1">
              <a:lnSpc>
                <a:spcPct val="80000"/>
              </a:lnSpc>
              <a:buClr>
                <a:srgbClr val="336600"/>
              </a:buClr>
            </a:pPr>
            <a:r>
              <a:rPr lang="ru-RU" sz="1800" dirty="0" smtClean="0">
                <a:latin typeface="Times New Roman" pitchFamily="18" charset="0"/>
              </a:rPr>
              <a:t>Сбор веток — работа, требующая времени, терпения, аккуратности. При этом необходимо постоянно помнить, что деревья нужно беречь и для игрушек собирать и использовать только сухие, но не слишком пересохшие ветки.</a:t>
            </a:r>
          </a:p>
          <a:p>
            <a:pPr eaLnBrk="1" hangingPunct="1">
              <a:lnSpc>
                <a:spcPct val="80000"/>
              </a:lnSpc>
              <a:buClr>
                <a:srgbClr val="336600"/>
              </a:buClr>
            </a:pPr>
            <a:r>
              <a:rPr lang="ru-RU" sz="1800" dirty="0" smtClean="0">
                <a:latin typeface="Times New Roman" pitchFamily="18" charset="0"/>
              </a:rPr>
              <a:t>Для поделок могут быть использованы также и </a:t>
            </a:r>
            <a:r>
              <a:rPr lang="ru-RU" sz="1800" dirty="0" smtClean="0">
                <a:solidFill>
                  <a:srgbClr val="A50021"/>
                </a:solidFill>
                <a:latin typeface="Times New Roman" pitchFamily="18" charset="0"/>
              </a:rPr>
              <a:t>корни</a:t>
            </a:r>
            <a:r>
              <a:rPr lang="ru-RU" sz="1800" dirty="0" smtClean="0">
                <a:latin typeface="Times New Roman" pitchFamily="18" charset="0"/>
              </a:rPr>
              <a:t>. Они иногда своими причудливыми формами напоминают различных животных или части их тела. Собранные корни нужно вымыть и хранить в помещении с умеренной влажностью.</a:t>
            </a:r>
          </a:p>
        </p:txBody>
      </p:sp>
      <p:pic>
        <p:nvPicPr>
          <p:cNvPr id="6148" name="Picture 9" descr="i_00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411760" y="3429000"/>
            <a:ext cx="5075238" cy="289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2427"/>
            <a:ext cx="8229600" cy="5619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i="1" dirty="0" smtClean="0">
                <a:solidFill>
                  <a:srgbClr val="336600"/>
                </a:solidFill>
                <a:latin typeface="Times New Roman" pitchFamily="18" charset="0"/>
              </a:rPr>
              <a:t>Листья</a:t>
            </a:r>
          </a:p>
        </p:txBody>
      </p:sp>
      <p:sp>
        <p:nvSpPr>
          <p:cNvPr id="7171" name="Rectangle 4"/>
          <p:cNvSpPr>
            <a:spLocks noGrp="1" noChangeArrowheads="1"/>
          </p:cNvSpPr>
          <p:nvPr>
            <p:ph idx="1"/>
          </p:nvPr>
        </p:nvSpPr>
        <p:spPr>
          <a:xfrm>
            <a:off x="468313" y="908050"/>
            <a:ext cx="8229600" cy="4525963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336600"/>
              </a:buClr>
            </a:pPr>
            <a:r>
              <a:rPr lang="ru-RU" sz="1800" smtClean="0">
                <a:latin typeface="Times New Roman" pitchFamily="18" charset="0"/>
              </a:rPr>
              <a:t>Интересным и нужным дополнением при изготовлении игрушек являются </a:t>
            </a:r>
            <a:r>
              <a:rPr lang="ru-RU" sz="1800" smtClean="0">
                <a:solidFill>
                  <a:srgbClr val="A50021"/>
                </a:solidFill>
                <a:latin typeface="Times New Roman" pitchFamily="18" charset="0"/>
              </a:rPr>
              <a:t>листья</a:t>
            </a:r>
            <a:r>
              <a:rPr lang="ru-RU" sz="1800" smtClean="0">
                <a:latin typeface="Times New Roman" pitchFamily="18" charset="0"/>
              </a:rPr>
              <a:t>. Они могут быть самых разнообразных форм и расцветок. Крупный лист дуба, клена дети применяют как парус для яхты, плота, парохода. Листья можно также использовать для изготовления крыльев бабочки, плавников рыбки (эти игрушки делаются из шишек и листьев). Собирать листья лучше осенью, когда они особенно красивы.</a:t>
            </a:r>
          </a:p>
          <a:p>
            <a:pPr eaLnBrk="1" hangingPunct="1">
              <a:lnSpc>
                <a:spcPct val="80000"/>
              </a:lnSpc>
              <a:buClr>
                <a:srgbClr val="336600"/>
              </a:buClr>
            </a:pPr>
            <a:r>
              <a:rPr lang="ru-RU" sz="1800" smtClean="0">
                <a:latin typeface="Times New Roman" pitchFamily="18" charset="0"/>
              </a:rPr>
              <a:t>Для сохранения и последующего использования листьев их необходимо правильно заготовлять. Для этого собранные листья растений кладут между бумажными листами и проглаживают теплым утюгом, затем их можно переложить плотной бумагой или тонким картоном и положить сверху груз. При длительном хранении бумагу или картон, находящийся между листьями, время от времени следует менять.</a:t>
            </a:r>
          </a:p>
          <a:p>
            <a:pPr eaLnBrk="1" hangingPunct="1">
              <a:lnSpc>
                <a:spcPct val="80000"/>
              </a:lnSpc>
            </a:pPr>
            <a:endParaRPr lang="ru-RU" sz="1800" smtClean="0">
              <a:latin typeface="Times New Roman" pitchFamily="18" charset="0"/>
            </a:endParaRPr>
          </a:p>
        </p:txBody>
      </p:sp>
      <p:pic>
        <p:nvPicPr>
          <p:cNvPr id="7172" name="Picture 5" descr="i_005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203848" y="3645024"/>
            <a:ext cx="2736899" cy="2783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2756" y="333066"/>
            <a:ext cx="8229600" cy="6207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i="1" dirty="0" smtClean="0">
                <a:solidFill>
                  <a:srgbClr val="336600"/>
                </a:solidFill>
                <a:latin typeface="Times New Roman" pitchFamily="18" charset="0"/>
              </a:rPr>
              <a:t>Семена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981075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336600"/>
              </a:buClr>
            </a:pPr>
            <a:r>
              <a:rPr lang="ru-RU" sz="1800" smtClean="0">
                <a:latin typeface="Times New Roman" pitchFamily="18" charset="0"/>
              </a:rPr>
              <a:t>Ценным дополнением к игрушкам из природного материала могут быть </a:t>
            </a:r>
            <a:r>
              <a:rPr lang="ru-RU" sz="1800" smtClean="0">
                <a:solidFill>
                  <a:srgbClr val="A50021"/>
                </a:solidFill>
                <a:latin typeface="Times New Roman" pitchFamily="18" charset="0"/>
              </a:rPr>
              <a:t>семена</a:t>
            </a:r>
            <a:r>
              <a:rPr lang="ru-RU" sz="1800" smtClean="0">
                <a:latin typeface="Times New Roman" pitchFamily="18" charset="0"/>
              </a:rPr>
              <a:t> деревьев, цветов, овощей, например, семена клена, ясеня. Они известны как крылатки. Из них можно сделать крылья для стрекозы, уши для зайца, плавники для рыбки, а из семян липы хорошо получаются антенны для космонавтов, лапы животных; из семян арбуза, дыни, подсолнуха можно смастерить глаза. Собирать семена лучше осенью. </a:t>
            </a:r>
          </a:p>
        </p:txBody>
      </p:sp>
      <p:pic>
        <p:nvPicPr>
          <p:cNvPr id="8196" name="Picture 4" descr="CA273IHM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915816" y="2708920"/>
            <a:ext cx="3180060" cy="3498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899021" y="287933"/>
            <a:ext cx="7870329" cy="54868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i="1" dirty="0" smtClean="0">
                <a:solidFill>
                  <a:srgbClr val="336600"/>
                </a:solidFill>
                <a:latin typeface="Times New Roman" pitchFamily="18" charset="0"/>
              </a:rPr>
              <a:t>Шиповник, рябина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836613"/>
            <a:ext cx="8229600" cy="45259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336600"/>
              </a:buClr>
            </a:pPr>
            <a:r>
              <a:rPr lang="ru-RU" sz="1800" smtClean="0">
                <a:latin typeface="Times New Roman" pitchFamily="18" charset="0"/>
              </a:rPr>
              <a:t>Разнообразные и интересные игрушки можно изготовить из </a:t>
            </a:r>
            <a:r>
              <a:rPr lang="ru-RU" sz="1800" smtClean="0">
                <a:solidFill>
                  <a:srgbClr val="A50021"/>
                </a:solidFill>
                <a:latin typeface="Times New Roman" pitchFamily="18" charset="0"/>
              </a:rPr>
              <a:t>плодов шиповника и ягод рябины</a:t>
            </a:r>
            <a:r>
              <a:rPr lang="ru-RU" sz="1800" smtClean="0">
                <a:latin typeface="Times New Roman" pitchFamily="18" charset="0"/>
              </a:rPr>
              <a:t>. Ценным качеством данного материала является доступность использования его в работе. Плоды шиповника и рябины легко накалываются, поэтому техника изготовления игрушек из этого материала несложная.</a:t>
            </a:r>
          </a:p>
          <a:p>
            <a:pPr eaLnBrk="1" hangingPunct="1">
              <a:lnSpc>
                <a:spcPct val="80000"/>
              </a:lnSpc>
              <a:buClr>
                <a:srgbClr val="336600"/>
              </a:buClr>
            </a:pPr>
            <a:r>
              <a:rPr lang="ru-RU" sz="1800" smtClean="0">
                <a:latin typeface="Times New Roman" pitchFamily="18" charset="0"/>
              </a:rPr>
              <a:t>Работать с материалом лучше летом, так как свежие ягоды и плоды легко прокалываются сосновыми иглами, проволочками, спичками.</a:t>
            </a:r>
          </a:p>
          <a:p>
            <a:pPr eaLnBrk="1" hangingPunct="1">
              <a:lnSpc>
                <a:spcPct val="80000"/>
              </a:lnSpc>
              <a:buClr>
                <a:srgbClr val="336600"/>
              </a:buClr>
            </a:pPr>
            <a:r>
              <a:rPr lang="ru-RU" sz="1800" smtClean="0">
                <a:latin typeface="Times New Roman" pitchFamily="18" charset="0"/>
              </a:rPr>
              <a:t>Для хранения ягоды непригодны, так как при высыхании они твердеют и теряют форму.</a:t>
            </a:r>
          </a:p>
          <a:p>
            <a:pPr eaLnBrk="1" hangingPunct="1">
              <a:lnSpc>
                <a:spcPct val="80000"/>
              </a:lnSpc>
              <a:buClr>
                <a:srgbClr val="336600"/>
              </a:buClr>
            </a:pPr>
            <a:r>
              <a:rPr lang="ru-RU" sz="1800" smtClean="0">
                <a:latin typeface="Times New Roman" pitchFamily="18" charset="0"/>
              </a:rPr>
              <a:t>Из плодов шиповника и ягод рябины можно сделать различные игрушки: гномиков и маленьких человечков, собачек и котят, ослика, яркие бусы и др.</a:t>
            </a:r>
          </a:p>
        </p:txBody>
      </p:sp>
      <p:pic>
        <p:nvPicPr>
          <p:cNvPr id="9220" name="Picture 4" descr="i_006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835696" y="3573016"/>
            <a:ext cx="5419725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899021" y="287933"/>
            <a:ext cx="7870329" cy="54868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i="1" dirty="0" smtClean="0">
                <a:solidFill>
                  <a:srgbClr val="336600"/>
                </a:solidFill>
                <a:latin typeface="Times New Roman" pitchFamily="18" charset="0"/>
              </a:rPr>
              <a:t>Ракушки и камни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629468" y="836613"/>
            <a:ext cx="8409433" cy="435131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336600"/>
              </a:buClr>
            </a:pPr>
            <a:r>
              <a:rPr lang="ru-RU" sz="1800" dirty="0" smtClean="0">
                <a:latin typeface="Times New Roman" pitchFamily="18" charset="0"/>
              </a:rPr>
              <a:t>Разнообразные и интересные ракушки и камушки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05" y="3789040"/>
            <a:ext cx="3272418" cy="26020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05" y="1193783"/>
            <a:ext cx="3272418" cy="25154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162912"/>
            <a:ext cx="4404134" cy="519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17218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0517" y="404664"/>
            <a:ext cx="8229600" cy="1570186"/>
          </a:xfrm>
        </p:spPr>
        <p:txBody>
          <a:bodyPr>
            <a:noAutofit/>
          </a:bodyPr>
          <a:lstStyle/>
          <a:p>
            <a:r>
              <a:rPr lang="ru-RU" sz="3200" b="1" u="sng" dirty="0" smtClean="0"/>
              <a:t>При организации занятий </a:t>
            </a:r>
            <a:r>
              <a:rPr lang="ru-RU" sz="3200" b="1" dirty="0" smtClean="0"/>
              <a:t> </a:t>
            </a:r>
            <a:r>
              <a:rPr lang="ru-RU" sz="3200" b="1" u="sng" dirty="0" smtClean="0"/>
              <a:t>по обучению детей ручному труду соблюдаются  следующие условия: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9566" y="1700808"/>
            <a:ext cx="8229600" cy="5157192"/>
          </a:xfrm>
        </p:spPr>
        <p:txBody>
          <a:bodyPr>
            <a:normAutofit fontScale="32500" lnSpcReduction="20000"/>
          </a:bodyPr>
          <a:lstStyle/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Учитываются возрастные  и индивидуальные особенности детей.</a:t>
            </a:r>
          </a:p>
          <a:p>
            <a:pPr>
              <a:buNone/>
            </a:pP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       при отборе содержания для  ручного труда и образцов игрушек для изготовления детьми  учитываем  разницу  в   интересах   мальчиков и девочек, поддерживаем их выбор, детскую инициативу.</a:t>
            </a: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Каждая поделка должна быть интересна детям по содержанию и находить конкретное практическое применение.</a:t>
            </a: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Используется  усложнение технических и изобразительных средств обучения для придания занятиям обучающего и развивающего характера.</a:t>
            </a: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Любой результат, т. е. вещь, сделанная руками  ребенка, должна положительно оцениваться взрослым, даже если участие малыша было минимальным.</a:t>
            </a: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О   результатах  продуктивной  деятельности ребенка рассказывается   его родителям, приходящим в группу взрослым, показываем  им поделки, публично выражая свое одобрение и похвалу.</a:t>
            </a: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Занятия строится так, чтобы нести детям положительный эмоциональный настрой, воспитывать у детей нравственные понятия.</a:t>
            </a:r>
          </a:p>
          <a:p>
            <a:pPr marL="0" indent="0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324528" cy="122413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В работе с детьми мы  используем  наиболее  эффективные </a:t>
            </a:r>
            <a:br>
              <a:rPr lang="ru-RU" sz="2400" dirty="0" smtClean="0"/>
            </a:br>
            <a:r>
              <a:rPr lang="ru-RU" sz="2400" b="1" u="sng" dirty="0" smtClean="0"/>
              <a:t>методы и приемы:</a:t>
            </a:r>
            <a:r>
              <a:rPr lang="ru-RU" sz="2400" dirty="0" smtClean="0"/>
              <a:t> 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61248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Создание заинтересованности.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Использование художественного слова и музыкального сопровождения.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Напоминание правил по технике безопасности при работе с ножницами.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Рассматривание схем последовательности работы.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Показ с объяснением.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Активизация речи детей.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Динамическая пауза.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Практическая деятельность детей.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Уточняющие вопросы.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Помощь со стороны взрослого и детей тем, кто затрудняется.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Анализ и самооценка деятельности детьми.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 обучении детей различным способам преобразования материалов, наиболее значительное место среди используемых методов и приемов занимает показ способов работы.</a:t>
            </a:r>
          </a:p>
          <a:p>
            <a:endParaRPr lang="ru-RU" sz="2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22333" y="260648"/>
            <a:ext cx="8229600" cy="777875"/>
          </a:xfrm>
        </p:spPr>
        <p:txBody>
          <a:bodyPr/>
          <a:lstStyle/>
          <a:p>
            <a:pPr eaLnBrk="1" hangingPunct="1"/>
            <a:r>
              <a:rPr lang="ru-RU" sz="4000" b="1" i="1" dirty="0" smtClean="0">
                <a:solidFill>
                  <a:srgbClr val="336600"/>
                </a:solidFill>
                <a:latin typeface="Times New Roman" pitchFamily="18" charset="0"/>
              </a:rPr>
              <a:t>Дополнительные материалы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908050"/>
            <a:ext cx="8229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smtClean="0">
                <a:solidFill>
                  <a:srgbClr val="A50021"/>
                </a:solidFill>
                <a:latin typeface="Times New Roman" pitchFamily="18" charset="0"/>
              </a:rPr>
              <a:t>Бумага.</a:t>
            </a:r>
            <a:r>
              <a:rPr lang="ru-RU" sz="2000" smtClean="0">
                <a:latin typeface="Times New Roman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solidFill>
                  <a:srgbClr val="A50021"/>
                </a:solidFill>
                <a:latin typeface="Times New Roman" pitchFamily="18" charset="0"/>
              </a:rPr>
              <a:t>Фольга.</a:t>
            </a:r>
            <a:r>
              <a:rPr lang="ru-RU" sz="2000" smtClean="0">
                <a:latin typeface="Times New Roman" pitchFamily="18" charset="0"/>
              </a:rPr>
              <a:t> Употребляется для украшения поделок, переплетов.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solidFill>
                  <a:srgbClr val="A50021"/>
                </a:solidFill>
                <a:latin typeface="Times New Roman" pitchFamily="18" charset="0"/>
              </a:rPr>
              <a:t>Пластилин.</a:t>
            </a:r>
            <a:r>
              <a:rPr lang="ru-RU" sz="2000" smtClean="0">
                <a:latin typeface="Times New Roman" pitchFamily="18" charset="0"/>
              </a:rPr>
              <a:t> Этот материал применяется для скрепления частей игрушек.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solidFill>
                  <a:srgbClr val="A50021"/>
                </a:solidFill>
                <a:latin typeface="Times New Roman" pitchFamily="18" charset="0"/>
              </a:rPr>
              <a:t>Проволока</a:t>
            </a:r>
            <a:r>
              <a:rPr lang="ru-RU" sz="2000" smtClean="0">
                <a:latin typeface="Times New Roman" pitchFamily="18" charset="0"/>
              </a:rPr>
              <a:t> является необходимым материалом для скрепления частей игрушки.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solidFill>
                  <a:srgbClr val="A50021"/>
                </a:solidFill>
                <a:latin typeface="Times New Roman" pitchFamily="18" charset="0"/>
              </a:rPr>
              <a:t>Нитки.</a:t>
            </a:r>
            <a:endParaRPr lang="ru-RU" sz="2000" smtClean="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solidFill>
                  <a:srgbClr val="A50021"/>
                </a:solidFill>
                <a:latin typeface="Times New Roman" pitchFamily="18" charset="0"/>
              </a:rPr>
              <a:t>Клей </a:t>
            </a:r>
            <a:r>
              <a:rPr lang="ru-RU" sz="2000" smtClean="0">
                <a:latin typeface="Times New Roman" pitchFamily="18" charset="0"/>
              </a:rPr>
              <a:t>ПВА.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smtClean="0">
                <a:solidFill>
                  <a:srgbClr val="A50021"/>
                </a:solidFill>
                <a:latin typeface="Times New Roman" pitchFamily="18" charset="0"/>
              </a:rPr>
              <a:t>Цветные лоскуты</a:t>
            </a:r>
            <a:r>
              <a:rPr lang="ru-RU" sz="2000" smtClean="0">
                <a:latin typeface="Times New Roman" pitchFamily="18" charset="0"/>
              </a:rPr>
              <a:t> — обрезки различных тканей — также пригодятся для оформления поделок.</a:t>
            </a:r>
          </a:p>
        </p:txBody>
      </p:sp>
      <p:pic>
        <p:nvPicPr>
          <p:cNvPr id="10244" name="Picture 4" descr="i_009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699792" y="3789040"/>
            <a:ext cx="4248597" cy="26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648"/>
            <a:ext cx="8229600" cy="6334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b="1" i="1" dirty="0" smtClean="0">
                <a:solidFill>
                  <a:srgbClr val="336600"/>
                </a:solidFill>
                <a:latin typeface="Times New Roman" pitchFamily="18" charset="0"/>
              </a:rPr>
              <a:t>Инструменты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765175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endParaRPr lang="ru-RU" sz="2000" dirty="0" smtClean="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ru-RU" sz="2000" dirty="0" smtClean="0">
                <a:solidFill>
                  <a:srgbClr val="A50021"/>
                </a:solidFill>
                <a:latin typeface="Times New Roman" pitchFamily="18" charset="0"/>
              </a:rPr>
              <a:t>Ножницы </a:t>
            </a:r>
            <a:r>
              <a:rPr lang="ru-RU" sz="2000" dirty="0" smtClean="0">
                <a:latin typeface="Times New Roman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>
                <a:solidFill>
                  <a:srgbClr val="A50021"/>
                </a:solidFill>
                <a:latin typeface="Times New Roman" pitchFamily="18" charset="0"/>
              </a:rPr>
              <a:t>Иголка</a:t>
            </a:r>
            <a:r>
              <a:rPr lang="ru-RU" sz="2000" dirty="0" smtClean="0">
                <a:latin typeface="Times New Roman" pitchFamily="18" charset="0"/>
              </a:rPr>
              <a:t> нужна крупная швейная, ее необходимо хранить на маленькой салфетке либо в игольнице со вдетой в нее ниткой.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>
                <a:solidFill>
                  <a:srgbClr val="A50021"/>
                </a:solidFill>
                <a:latin typeface="Times New Roman" pitchFamily="18" charset="0"/>
              </a:rPr>
              <a:t>Карандаш </a:t>
            </a:r>
            <a:r>
              <a:rPr lang="ru-RU" sz="2000" dirty="0" smtClean="0">
                <a:latin typeface="Times New Roman" pitchFamily="18" charset="0"/>
              </a:rPr>
              <a:t>простой.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>
                <a:solidFill>
                  <a:srgbClr val="A50021"/>
                </a:solidFill>
                <a:latin typeface="Times New Roman" pitchFamily="18" charset="0"/>
              </a:rPr>
              <a:t>Краски </a:t>
            </a:r>
            <a:r>
              <a:rPr lang="ru-RU" sz="2000" dirty="0" smtClean="0">
                <a:latin typeface="Times New Roman" pitchFamily="18" charset="0"/>
              </a:rPr>
              <a:t>необходимы для оформления отдельных деталей игрушки.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>
                <a:solidFill>
                  <a:srgbClr val="A50021"/>
                </a:solidFill>
                <a:latin typeface="Times New Roman" pitchFamily="18" charset="0"/>
              </a:rPr>
              <a:t>Кисточки </a:t>
            </a:r>
            <a:r>
              <a:rPr lang="ru-RU" sz="2000" dirty="0" smtClean="0">
                <a:latin typeface="Times New Roman" pitchFamily="18" charset="0"/>
              </a:rPr>
              <a:t>(мягкая для рисования, более жесткая для клея). </a:t>
            </a:r>
          </a:p>
          <a:p>
            <a:pPr eaLnBrk="1" hangingPunct="1">
              <a:lnSpc>
                <a:spcPct val="80000"/>
              </a:lnSpc>
            </a:pPr>
            <a:r>
              <a:rPr lang="ru-RU" sz="2000" dirty="0" smtClean="0">
                <a:solidFill>
                  <a:srgbClr val="A50021"/>
                </a:solidFill>
                <a:latin typeface="Times New Roman" pitchFamily="18" charset="0"/>
              </a:rPr>
              <a:t>Стека</a:t>
            </a:r>
            <a:r>
              <a:rPr lang="ru-RU" sz="2000" dirty="0" smtClean="0">
                <a:latin typeface="Times New Roman" pitchFamily="18" charset="0"/>
              </a:rPr>
              <a:t> — инструмент, применяемый в процессе лепки из глины или пластилина (для обработки поверхности изделия).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ru-RU" sz="2000" dirty="0" smtClean="0">
              <a:latin typeface="Times New Roman" pitchFamily="18" charset="0"/>
            </a:endParaRPr>
          </a:p>
        </p:txBody>
      </p:sp>
      <p:pic>
        <p:nvPicPr>
          <p:cNvPr id="11268" name="Picture 4" descr="i_010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627784" y="4144111"/>
            <a:ext cx="3582045" cy="2294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WordArt 6"/>
          <p:cNvSpPr>
            <a:spLocks noChangeArrowheads="1" noChangeShapeType="1" noTextEdit="1"/>
          </p:cNvSpPr>
          <p:nvPr/>
        </p:nvSpPr>
        <p:spPr bwMode="auto">
          <a:xfrm>
            <a:off x="611188" y="2781300"/>
            <a:ext cx="7921625" cy="1135063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200" b="1" kern="10">
                <a:ln w="9525">
                  <a:noFill/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Какие поделки можно придумать?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i_013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411760" y="2070100"/>
            <a:ext cx="4608513" cy="2166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5" descr="i_015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043608" y="425536"/>
            <a:ext cx="4033217" cy="1644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6" descr="i_014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935760" y="4227931"/>
            <a:ext cx="4248472" cy="1943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WordArt 7"/>
          <p:cNvSpPr>
            <a:spLocks noChangeArrowheads="1" noChangeShapeType="1" noTextEdit="1"/>
          </p:cNvSpPr>
          <p:nvPr/>
        </p:nvSpPr>
        <p:spPr bwMode="auto">
          <a:xfrm>
            <a:off x="5795963" y="549275"/>
            <a:ext cx="22098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Гусеничка</a:t>
            </a:r>
          </a:p>
        </p:txBody>
      </p:sp>
      <p:sp>
        <p:nvSpPr>
          <p:cNvPr id="13318" name="WordArt 8"/>
          <p:cNvSpPr>
            <a:spLocks noChangeArrowheads="1" noChangeShapeType="1" noTextEdit="1"/>
          </p:cNvSpPr>
          <p:nvPr/>
        </p:nvSpPr>
        <p:spPr bwMode="auto">
          <a:xfrm>
            <a:off x="323850" y="3068638"/>
            <a:ext cx="191452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Стрекоза</a:t>
            </a:r>
          </a:p>
        </p:txBody>
      </p:sp>
      <p:sp>
        <p:nvSpPr>
          <p:cNvPr id="13319" name="WordArt 9"/>
          <p:cNvSpPr>
            <a:spLocks noChangeArrowheads="1" noChangeShapeType="1" noTextEdit="1"/>
          </p:cNvSpPr>
          <p:nvPr/>
        </p:nvSpPr>
        <p:spPr bwMode="auto">
          <a:xfrm>
            <a:off x="1763713" y="5805488"/>
            <a:ext cx="1998662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Бабочки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 descr="i_017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13408" y="729663"/>
            <a:ext cx="5310361" cy="2270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7" descr="i_018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668589" y="2996952"/>
            <a:ext cx="4824536" cy="3010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WordArt 8"/>
          <p:cNvSpPr>
            <a:spLocks noChangeArrowheads="1" noChangeShapeType="1" noTextEdit="1"/>
          </p:cNvSpPr>
          <p:nvPr/>
        </p:nvSpPr>
        <p:spPr bwMode="auto">
          <a:xfrm>
            <a:off x="6588125" y="1557338"/>
            <a:ext cx="19050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Кошечка</a:t>
            </a:r>
          </a:p>
        </p:txBody>
      </p:sp>
      <p:sp>
        <p:nvSpPr>
          <p:cNvPr id="14341" name="WordArt 9"/>
          <p:cNvSpPr>
            <a:spLocks noChangeArrowheads="1" noChangeShapeType="1" noTextEdit="1"/>
          </p:cNvSpPr>
          <p:nvPr/>
        </p:nvSpPr>
        <p:spPr bwMode="auto">
          <a:xfrm>
            <a:off x="1476375" y="5300663"/>
            <a:ext cx="135255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Цапля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i_020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43608" y="510853"/>
            <a:ext cx="4400067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5" descr="i_02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07904" y="3219773"/>
            <a:ext cx="4639708" cy="2862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WordArt 6"/>
          <p:cNvSpPr>
            <a:spLocks noChangeArrowheads="1" noChangeShapeType="1" noTextEdit="1"/>
          </p:cNvSpPr>
          <p:nvPr/>
        </p:nvSpPr>
        <p:spPr bwMode="auto">
          <a:xfrm>
            <a:off x="6443663" y="1341438"/>
            <a:ext cx="131445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Олень</a:t>
            </a:r>
          </a:p>
        </p:txBody>
      </p:sp>
      <p:sp>
        <p:nvSpPr>
          <p:cNvPr id="15365" name="WordArt 7"/>
          <p:cNvSpPr>
            <a:spLocks noChangeArrowheads="1" noChangeShapeType="1" noTextEdit="1"/>
          </p:cNvSpPr>
          <p:nvPr/>
        </p:nvSpPr>
        <p:spPr bwMode="auto">
          <a:xfrm>
            <a:off x="1403350" y="5300663"/>
            <a:ext cx="161925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Павлин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i_02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71600" y="476672"/>
            <a:ext cx="5055052" cy="3167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5" descr="i_03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563888" y="3644523"/>
            <a:ext cx="4677731" cy="2203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WordArt 6"/>
          <p:cNvSpPr>
            <a:spLocks noChangeArrowheads="1" noChangeShapeType="1" noTextEdit="1"/>
          </p:cNvSpPr>
          <p:nvPr/>
        </p:nvSpPr>
        <p:spPr bwMode="auto">
          <a:xfrm>
            <a:off x="6588125" y="1412875"/>
            <a:ext cx="191452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Лошадка</a:t>
            </a:r>
          </a:p>
        </p:txBody>
      </p:sp>
      <p:sp>
        <p:nvSpPr>
          <p:cNvPr id="16389" name="WordArt 7"/>
          <p:cNvSpPr>
            <a:spLocks noChangeArrowheads="1" noChangeShapeType="1" noTextEdit="1"/>
          </p:cNvSpPr>
          <p:nvPr/>
        </p:nvSpPr>
        <p:spPr bwMode="auto">
          <a:xfrm>
            <a:off x="827584" y="4746483"/>
            <a:ext cx="1771650" cy="59635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Собачка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i_03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71600" y="538324"/>
            <a:ext cx="3002288" cy="290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5" descr="i_035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73888" y="3112407"/>
            <a:ext cx="4165169" cy="2758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WordArt 6"/>
          <p:cNvSpPr>
            <a:spLocks noChangeArrowheads="1" noChangeShapeType="1" noTextEdit="1"/>
          </p:cNvSpPr>
          <p:nvPr/>
        </p:nvSpPr>
        <p:spPr bwMode="auto">
          <a:xfrm>
            <a:off x="1331913" y="5373688"/>
            <a:ext cx="200025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Буратино</a:t>
            </a:r>
          </a:p>
        </p:txBody>
      </p:sp>
      <p:sp>
        <p:nvSpPr>
          <p:cNvPr id="17413" name="WordArt 7"/>
          <p:cNvSpPr>
            <a:spLocks noChangeArrowheads="1" noChangeShapeType="1" noTextEdit="1"/>
          </p:cNvSpPr>
          <p:nvPr/>
        </p:nvSpPr>
        <p:spPr bwMode="auto">
          <a:xfrm>
            <a:off x="4859338" y="908050"/>
            <a:ext cx="2808287" cy="10810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Девочка с </a:t>
            </a:r>
          </a:p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коромыслом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i_05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88246" y="549226"/>
            <a:ext cx="3998885" cy="256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5" descr="i_055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987131" y="2924944"/>
            <a:ext cx="3551025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WordArt 6"/>
          <p:cNvSpPr>
            <a:spLocks noChangeArrowheads="1" noChangeShapeType="1" noTextEdit="1"/>
          </p:cNvSpPr>
          <p:nvPr/>
        </p:nvSpPr>
        <p:spPr bwMode="auto">
          <a:xfrm>
            <a:off x="1258888" y="4941888"/>
            <a:ext cx="2055812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Рыбачок</a:t>
            </a:r>
          </a:p>
        </p:txBody>
      </p:sp>
      <p:sp>
        <p:nvSpPr>
          <p:cNvPr id="18437" name="WordArt 7"/>
          <p:cNvSpPr>
            <a:spLocks noChangeArrowheads="1" noChangeShapeType="1" noTextEdit="1"/>
          </p:cNvSpPr>
          <p:nvPr/>
        </p:nvSpPr>
        <p:spPr bwMode="auto">
          <a:xfrm>
            <a:off x="5651500" y="1268413"/>
            <a:ext cx="2665413" cy="574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Музыкант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i_089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14419" y="836712"/>
            <a:ext cx="3865449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5" descr="i_059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572000" y="2924944"/>
            <a:ext cx="3548806" cy="319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WordArt 6"/>
          <p:cNvSpPr>
            <a:spLocks noChangeArrowheads="1" noChangeShapeType="1" noTextEdit="1"/>
          </p:cNvSpPr>
          <p:nvPr/>
        </p:nvSpPr>
        <p:spPr bwMode="auto">
          <a:xfrm>
            <a:off x="5795963" y="1052513"/>
            <a:ext cx="22383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Лесовичок</a:t>
            </a:r>
          </a:p>
        </p:txBody>
      </p:sp>
      <p:sp>
        <p:nvSpPr>
          <p:cNvPr id="19461" name="WordArt 7"/>
          <p:cNvSpPr>
            <a:spLocks noChangeArrowheads="1" noChangeShapeType="1" noTextEdit="1"/>
          </p:cNvSpPr>
          <p:nvPr/>
        </p:nvSpPr>
        <p:spPr bwMode="auto">
          <a:xfrm>
            <a:off x="1403350" y="5084763"/>
            <a:ext cx="2287588" cy="596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Подружки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i_058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31568" y="476672"/>
            <a:ext cx="3135607" cy="2939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6" descr="i_056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067175" y="3318485"/>
            <a:ext cx="4211960" cy="259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WordArt 7"/>
          <p:cNvSpPr>
            <a:spLocks noChangeArrowheads="1" noChangeShapeType="1" noTextEdit="1"/>
          </p:cNvSpPr>
          <p:nvPr/>
        </p:nvSpPr>
        <p:spPr bwMode="auto">
          <a:xfrm>
            <a:off x="5292725" y="1196975"/>
            <a:ext cx="282892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Пингвины</a:t>
            </a:r>
          </a:p>
        </p:txBody>
      </p:sp>
      <p:sp>
        <p:nvSpPr>
          <p:cNvPr id="20485" name="WordArt 8"/>
          <p:cNvSpPr>
            <a:spLocks noChangeArrowheads="1" noChangeShapeType="1" noTextEdit="1"/>
          </p:cNvSpPr>
          <p:nvPr/>
        </p:nvSpPr>
        <p:spPr bwMode="auto">
          <a:xfrm>
            <a:off x="2051050" y="5373688"/>
            <a:ext cx="141922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Факир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Дети любят все, что сделано своими руками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9080"/>
          <a:stretch/>
        </p:blipFill>
        <p:spPr>
          <a:xfrm>
            <a:off x="827584" y="1700808"/>
            <a:ext cx="3744417" cy="31071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9080"/>
          <a:stretch/>
        </p:blipFill>
        <p:spPr>
          <a:xfrm>
            <a:off x="4860032" y="3372699"/>
            <a:ext cx="3672408" cy="29274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WordArt 5"/>
          <p:cNvSpPr>
            <a:spLocks noChangeArrowheads="1" noChangeShapeType="1" noTextEdit="1"/>
          </p:cNvSpPr>
          <p:nvPr/>
        </p:nvSpPr>
        <p:spPr bwMode="auto">
          <a:xfrm>
            <a:off x="468313" y="1700213"/>
            <a:ext cx="8280400" cy="2665412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noFill/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117088" dir="19163922" algn="ctr" rotWithShape="0">
                    <a:srgbClr val="FFCC99"/>
                  </a:outerShdw>
                </a:effectLst>
                <a:latin typeface="Times New Roman"/>
                <a:cs typeface="Times New Roman"/>
              </a:rPr>
              <a:t>Дорогие </a:t>
            </a:r>
            <a:r>
              <a:rPr lang="ru-RU" sz="3600" b="1" kern="10" dirty="0" smtClean="0">
                <a:ln w="9525">
                  <a:noFill/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117088" dir="19163922" algn="ctr" rotWithShape="0">
                    <a:srgbClr val="FFCC99"/>
                  </a:outerShdw>
                </a:effectLst>
                <a:latin typeface="Times New Roman"/>
                <a:cs typeface="Times New Roman"/>
              </a:rPr>
              <a:t>воспитатели!</a:t>
            </a:r>
            <a:endParaRPr lang="ru-RU" sz="3600" b="1" kern="10" dirty="0">
              <a:ln w="9525">
                <a:noFill/>
                <a:round/>
                <a:headEnd/>
                <a:tailEnd/>
              </a:ln>
              <a:solidFill>
                <a:schemeClr val="accent2"/>
              </a:solidFill>
              <a:effectLst>
                <a:outerShdw dist="117088" dir="19163922" algn="ctr" rotWithShape="0">
                  <a:srgbClr val="FFCC99"/>
                </a:outerShdw>
              </a:effectLst>
              <a:latin typeface="Times New Roman"/>
              <a:cs typeface="Times New Roman"/>
            </a:endParaRPr>
          </a:p>
          <a:p>
            <a:pPr algn="ctr"/>
            <a:r>
              <a:rPr lang="ru-RU" sz="3600" b="1" kern="10" dirty="0">
                <a:ln w="9525">
                  <a:noFill/>
                  <a:round/>
                  <a:headEnd/>
                  <a:tailEnd/>
                </a:ln>
                <a:solidFill>
                  <a:schemeClr val="accent2"/>
                </a:solidFill>
                <a:effectLst>
                  <a:outerShdw dist="117088" dir="19163922" algn="ctr" rotWithShape="0">
                    <a:srgbClr val="FFCC99"/>
                  </a:outerShdw>
                </a:effectLst>
                <a:latin typeface="Times New Roman"/>
                <a:cs typeface="Times New Roman"/>
              </a:rPr>
              <a:t>Больше фантазируйте!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7499176" cy="116205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Список используемой литературы.</a:t>
            </a:r>
            <a:endParaRPr lang="ru-RU" sz="2800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467544" y="1628800"/>
            <a:ext cx="7571184" cy="4691063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И.А. </a:t>
            </a:r>
            <a:r>
              <a:rPr lang="ru-RU" sz="2000" dirty="0" err="1" smtClean="0"/>
              <a:t>Базик</a:t>
            </a:r>
            <a:r>
              <a:rPr lang="ru-RU" sz="2000" dirty="0" smtClean="0"/>
              <a:t>, Э.А. </a:t>
            </a:r>
            <a:r>
              <a:rPr lang="ru-RU" sz="2000" dirty="0" err="1" smtClean="0"/>
              <a:t>Гульянц</a:t>
            </a:r>
            <a:r>
              <a:rPr lang="ru-RU" sz="2000" dirty="0" smtClean="0"/>
              <a:t> «Что можно сделать из природного материала».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Л.А. Каменева, А.К. Матвеева и др. «Как знакомить дошкольников с природой».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З.А. Яблонская «Большая книга поделок».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Журнал «Цветной мир» №4 2008.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П.Ю. </a:t>
            </a:r>
            <a:r>
              <a:rPr lang="ru-RU" sz="2000" dirty="0" err="1" smtClean="0"/>
              <a:t>Огерчук</a:t>
            </a:r>
            <a:r>
              <a:rPr lang="ru-RU" sz="2000" dirty="0" smtClean="0"/>
              <a:t> «Работа с клеем и ножницами».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 smtClean="0"/>
              <a:t>Л.В. </a:t>
            </a:r>
            <a:r>
              <a:rPr lang="ru-RU" sz="2000" dirty="0" err="1" smtClean="0"/>
              <a:t>Болканова</a:t>
            </a:r>
            <a:r>
              <a:rPr lang="ru-RU" sz="2000" dirty="0" smtClean="0"/>
              <a:t> «Поделки из природного материала».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9742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en_08">
  <a:themeElements>
    <a:clrScheme name="Другая 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C0000"/>
      </a:hlink>
      <a:folHlink>
        <a:srgbClr val="974806"/>
      </a:folHlink>
    </a:clrScheme>
    <a:fontScheme name="Другая 1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</TotalTime>
  <Words>1291</Words>
  <Application>Microsoft Office PowerPoint</Application>
  <PresentationFormat>Экран (4:3)</PresentationFormat>
  <Paragraphs>116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Arial</vt:lpstr>
      <vt:lpstr>Tahoma</vt:lpstr>
      <vt:lpstr>Times New Roman</vt:lpstr>
      <vt:lpstr>osen_08</vt:lpstr>
      <vt:lpstr>   Педагогическое объединение педагогов МДОУ«Детский сад № 3 «Незабудка» «Умелые ручки» КОНСТРУИРОВАНИЕ В ДЕТСКОМ САДУ ИЗ ПРИРОДНОГО И БРОСОВОГО МАТЕРИАЛА  </vt:lpstr>
      <vt:lpstr>ПЛАН</vt:lpstr>
      <vt:lpstr>Организация работы с детьми из природного материала</vt:lpstr>
      <vt:lpstr>Презентация PowerPoint</vt:lpstr>
      <vt:lpstr> В процессе работы с тканью, бумагой, природным и бросовым материалом дошкольники познают свойства разных материалов, возможности их преобразования и использования в различных композициях, украшении группы, дома.</vt:lpstr>
      <vt:lpstr> РУЧНОЙ ТРУД                                             Цель:  развитие творческих                  способностей, художественного вкуса детей, формирование устойчивого интереса к изучению и бережному отношению к природе.  </vt:lpstr>
      <vt:lpstr>Шишки и хвоя</vt:lpstr>
      <vt:lpstr>Орехи и каштаны</vt:lpstr>
      <vt:lpstr>Жёлуди</vt:lpstr>
      <vt:lpstr>Ветки и корни</vt:lpstr>
      <vt:lpstr>Листья</vt:lpstr>
      <vt:lpstr>Семена</vt:lpstr>
      <vt:lpstr>Шиповник, рябина</vt:lpstr>
      <vt:lpstr>Ракушки и камни</vt:lpstr>
      <vt:lpstr>При организации занятий  по обучению детей ручному труду соблюдаются  следующие условия: </vt:lpstr>
      <vt:lpstr>В работе с детьми мы  используем  наиболее  эффективные  методы и приемы:  </vt:lpstr>
      <vt:lpstr>Дополнительные материалы</vt:lpstr>
      <vt:lpstr>Инструменты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Дети любят все, что сделано своими руками</vt:lpstr>
      <vt:lpstr>Презентация PowerPoint</vt:lpstr>
      <vt:lpstr>Список используемой литературы.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АНТОН</dc:creator>
  <cp:lastModifiedBy>User</cp:lastModifiedBy>
  <cp:revision>36</cp:revision>
  <dcterms:created xsi:type="dcterms:W3CDTF">2013-12-03T18:05:26Z</dcterms:created>
  <dcterms:modified xsi:type="dcterms:W3CDTF">2018-04-04T16:10:55Z</dcterms:modified>
</cp:coreProperties>
</file>